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8" r:id="rId2"/>
    <p:sldId id="263" r:id="rId3"/>
    <p:sldId id="268" r:id="rId4"/>
    <p:sldId id="264" r:id="rId5"/>
    <p:sldId id="265" r:id="rId6"/>
  </p:sldIdLst>
  <p:sldSz cx="9144000" cy="6858000" type="screen4x3"/>
  <p:notesSz cx="7099300" cy="10234613"/>
  <p:defaultTextStyle>
    <a:defPPr>
      <a:defRPr lang="de-DE"/>
    </a:defPPr>
    <a:lvl1pPr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1pPr>
    <a:lvl2pPr marL="4572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2pPr>
    <a:lvl3pPr marL="9144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3pPr>
    <a:lvl4pPr marL="13716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4pPr>
    <a:lvl5pPr marL="1828800" algn="l" rtl="0" eaLnBrk="0" fontAlgn="base" hangingPunct="0">
      <a:spcBef>
        <a:spcPct val="0"/>
      </a:spcBef>
      <a:spcAft>
        <a:spcPct val="0"/>
      </a:spcAft>
      <a:defRPr sz="2000" kern="1200">
        <a:solidFill>
          <a:schemeClr val="tx1"/>
        </a:solidFill>
        <a:latin typeface="LMU CompatilFact" pitchFamily="2" charset="0"/>
        <a:ea typeface="ＭＳ Ｐゴシック" pitchFamily="-12" charset="-128"/>
        <a:cs typeface="+mn-cs"/>
      </a:defRPr>
    </a:lvl5pPr>
    <a:lvl6pPr marL="2286000" algn="l" defTabSz="914400" rtl="0" eaLnBrk="1" latinLnBrk="0" hangingPunct="1">
      <a:defRPr sz="2000" kern="1200">
        <a:solidFill>
          <a:schemeClr val="tx1"/>
        </a:solidFill>
        <a:latin typeface="LMU CompatilFact" pitchFamily="2" charset="0"/>
        <a:ea typeface="ＭＳ Ｐゴシック" pitchFamily="-12" charset="-128"/>
        <a:cs typeface="+mn-cs"/>
      </a:defRPr>
    </a:lvl6pPr>
    <a:lvl7pPr marL="2743200" algn="l" defTabSz="914400" rtl="0" eaLnBrk="1" latinLnBrk="0" hangingPunct="1">
      <a:defRPr sz="2000" kern="1200">
        <a:solidFill>
          <a:schemeClr val="tx1"/>
        </a:solidFill>
        <a:latin typeface="LMU CompatilFact" pitchFamily="2" charset="0"/>
        <a:ea typeface="ＭＳ Ｐゴシック" pitchFamily="-12" charset="-128"/>
        <a:cs typeface="+mn-cs"/>
      </a:defRPr>
    </a:lvl7pPr>
    <a:lvl8pPr marL="3200400" algn="l" defTabSz="914400" rtl="0" eaLnBrk="1" latinLnBrk="0" hangingPunct="1">
      <a:defRPr sz="2000" kern="1200">
        <a:solidFill>
          <a:schemeClr val="tx1"/>
        </a:solidFill>
        <a:latin typeface="LMU CompatilFact" pitchFamily="2" charset="0"/>
        <a:ea typeface="ＭＳ Ｐゴシック" pitchFamily="-12" charset="-128"/>
        <a:cs typeface="+mn-cs"/>
      </a:defRPr>
    </a:lvl8pPr>
    <a:lvl9pPr marL="3657600" algn="l" defTabSz="914400" rtl="0" eaLnBrk="1" latinLnBrk="0" hangingPunct="1">
      <a:defRPr sz="2000" kern="1200">
        <a:solidFill>
          <a:schemeClr val="tx1"/>
        </a:solidFill>
        <a:latin typeface="LMU CompatilFact" pitchFamily="2" charset="0"/>
        <a:ea typeface="ＭＳ Ｐゴシック" pitchFamily="-12" charset="-128"/>
        <a:cs typeface="+mn-cs"/>
      </a:defRPr>
    </a:lvl9pPr>
  </p:defaultTextStyle>
  <p:extLst>
    <p:ext uri="{EFAFB233-063F-42B5-8137-9DF3F51BA10A}">
      <p15:sldGuideLst xmlns:p15="http://schemas.microsoft.com/office/powerpoint/2012/main">
        <p15:guide id="1" orient="horz" pos="26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0"/>
    <a:srgbClr val="000000"/>
    <a:srgbClr val="FF3300"/>
    <a:srgbClr val="F9D599"/>
    <a:srgbClr val="2C854D"/>
    <a:srgbClr val="006C31"/>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36" autoAdjust="0"/>
    <p:restoredTop sz="90920" autoAdjust="0"/>
  </p:normalViewPr>
  <p:slideViewPr>
    <p:cSldViewPr>
      <p:cViewPr varScale="1">
        <p:scale>
          <a:sx n="101" d="100"/>
          <a:sy n="101" d="100"/>
        </p:scale>
        <p:origin x="1752" y="114"/>
      </p:cViewPr>
      <p:guideLst>
        <p:guide orient="horz" pos="265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defTabSz="947738">
              <a:defRPr sz="1200" smtClean="0">
                <a:latin typeface="Arial" charset="0"/>
              </a:defRPr>
            </a:lvl1pPr>
          </a:lstStyle>
          <a:p>
            <a:pPr>
              <a:defRPr/>
            </a:pPr>
            <a:endParaRPr lang="de-DE"/>
          </a:p>
        </p:txBody>
      </p:sp>
      <p:sp>
        <p:nvSpPr>
          <p:cNvPr id="29901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algn="r" defTabSz="947738">
              <a:defRPr sz="1200" smtClean="0">
                <a:latin typeface="Arial" charset="0"/>
              </a:defRPr>
            </a:lvl1pPr>
          </a:lstStyle>
          <a:p>
            <a:pPr>
              <a:defRPr/>
            </a:pPr>
            <a:endParaRPr lang="de-DE"/>
          </a:p>
        </p:txBody>
      </p:sp>
      <p:sp>
        <p:nvSpPr>
          <p:cNvPr id="29901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defTabSz="947738">
              <a:defRPr sz="1200" smtClean="0">
                <a:latin typeface="Arial" charset="0"/>
              </a:defRPr>
            </a:lvl1pPr>
          </a:lstStyle>
          <a:p>
            <a:pPr>
              <a:defRPr/>
            </a:pPr>
            <a:endParaRPr lang="de-DE"/>
          </a:p>
        </p:txBody>
      </p:sp>
      <p:sp>
        <p:nvSpPr>
          <p:cNvPr id="29901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algn="r" defTabSz="947738">
              <a:defRPr sz="1200" smtClean="0">
                <a:latin typeface="Arial" charset="0"/>
              </a:defRPr>
            </a:lvl1pPr>
          </a:lstStyle>
          <a:p>
            <a:pPr>
              <a:defRPr/>
            </a:pPr>
            <a:fld id="{A438D620-3F0D-4210-A46A-B743478DE767}" type="slidenum">
              <a:rPr lang="de-DE"/>
              <a:pPr>
                <a:defRPr/>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defTabSz="947738">
              <a:defRPr sz="1200" smtClean="0">
                <a:latin typeface="Arial" charset="0"/>
              </a:defRPr>
            </a:lvl1pPr>
          </a:lstStyle>
          <a:p>
            <a:pPr>
              <a:defRPr/>
            </a:pPr>
            <a:endParaRPr lang="de-DE"/>
          </a:p>
        </p:txBody>
      </p:sp>
      <p:sp>
        <p:nvSpPr>
          <p:cNvPr id="5123" name="Rectangle 3"/>
          <p:cNvSpPr>
            <a:spLocks noGrp="1" noChangeArrowheads="1"/>
          </p:cNvSpPr>
          <p:nvPr>
            <p:ph type="dt" idx="1"/>
          </p:nvPr>
        </p:nvSpPr>
        <p:spPr bwMode="auto">
          <a:xfrm>
            <a:off x="4022725" y="0"/>
            <a:ext cx="3076575" cy="512763"/>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lvl1pPr algn="r" defTabSz="947738">
              <a:defRPr sz="1200" smtClean="0">
                <a:latin typeface="Arial" charset="0"/>
              </a:defRPr>
            </a:lvl1pPr>
          </a:lstStyle>
          <a:p>
            <a:pPr>
              <a:defRPr/>
            </a:pPr>
            <a:endParaRPr lang="de-DE"/>
          </a:p>
        </p:txBody>
      </p:sp>
      <p:sp>
        <p:nvSpPr>
          <p:cNvPr id="2355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7738" y="4862513"/>
            <a:ext cx="5203825" cy="4603750"/>
          </a:xfrm>
          <a:prstGeom prst="rect">
            <a:avLst/>
          </a:prstGeom>
          <a:noFill/>
          <a:ln w="9525">
            <a:noFill/>
            <a:miter lim="800000"/>
            <a:headEnd/>
            <a:tailEnd/>
          </a:ln>
        </p:spPr>
        <p:txBody>
          <a:bodyPr vert="horz" wrap="square" lIns="94803" tIns="47402" rIns="94803" bIns="47402"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defTabSz="947738">
              <a:defRPr sz="1200" smtClean="0">
                <a:latin typeface="Arial" charset="0"/>
              </a:defRPr>
            </a:lvl1pPr>
          </a:lstStyle>
          <a:p>
            <a:pPr>
              <a:defRPr/>
            </a:pPr>
            <a:endParaRPr lang="de-DE"/>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4803" tIns="47402" rIns="94803" bIns="47402" numCol="1" anchor="b" anchorCtr="0" compatLnSpc="1">
            <a:prstTxWarp prst="textNoShape">
              <a:avLst/>
            </a:prstTxWarp>
          </a:bodyPr>
          <a:lstStyle>
            <a:lvl1pPr algn="r" defTabSz="947738">
              <a:defRPr sz="1200" smtClean="0">
                <a:latin typeface="Arial" charset="0"/>
              </a:defRPr>
            </a:lvl1pPr>
          </a:lstStyle>
          <a:p>
            <a:pPr>
              <a:defRPr/>
            </a:pPr>
            <a:fld id="{A1EE0094-7393-440E-B89D-D1AF805D66DA}"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B598218-CE23-4BE1-9E6B-06683FD4D902}" type="slidenum">
              <a:rPr lang="de-DE"/>
              <a:pPr/>
              <a:t>1</a:t>
            </a:fld>
            <a:endParaRPr lang="de-DE"/>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 descr="start"/>
          <p:cNvPicPr>
            <a:picLocks noChangeAspect="1" noChangeArrowheads="1"/>
          </p:cNvPicPr>
          <p:nvPr/>
        </p:nvPicPr>
        <p:blipFill>
          <a:blip r:embed="rId2"/>
          <a:srcRect/>
          <a:stretch>
            <a:fillRect/>
          </a:stretch>
        </p:blipFill>
        <p:spPr bwMode="auto">
          <a:xfrm>
            <a:off x="0" y="0"/>
            <a:ext cx="9144000" cy="6869113"/>
          </a:xfrm>
          <a:prstGeom prst="rect">
            <a:avLst/>
          </a:prstGeom>
          <a:noFill/>
          <a:ln w="9525">
            <a:noFill/>
            <a:miter lim="800000"/>
            <a:headEnd/>
            <a:tailEnd/>
          </a:ln>
        </p:spPr>
      </p:pic>
      <p:sp>
        <p:nvSpPr>
          <p:cNvPr id="28675" name="Rectangle 3"/>
          <p:cNvSpPr>
            <a:spLocks noGrp="1" noChangeArrowheads="1"/>
          </p:cNvSpPr>
          <p:nvPr>
            <p:ph type="subTitle" idx="1"/>
          </p:nvPr>
        </p:nvSpPr>
        <p:spPr>
          <a:xfrm>
            <a:off x="1143000" y="4495800"/>
            <a:ext cx="6445250" cy="990600"/>
          </a:xfrm>
          <a:ln w="12700"/>
        </p:spPr>
        <p:txBody>
          <a:bodyPr/>
          <a:lstStyle>
            <a:lvl1pPr marL="0" indent="0">
              <a:defRPr sz="1800"/>
            </a:lvl1pPr>
          </a:lstStyle>
          <a:p>
            <a:r>
              <a:rPr lang="de-DE"/>
              <a:t>Master-Untertitelformat bearbeiten</a:t>
            </a:r>
          </a:p>
        </p:txBody>
      </p:sp>
      <p:sp>
        <p:nvSpPr>
          <p:cNvPr id="28676" name="Rectangle 4"/>
          <p:cNvSpPr>
            <a:spLocks noGrp="1" noChangeArrowheads="1"/>
          </p:cNvSpPr>
          <p:nvPr>
            <p:ph type="ctrTitle"/>
          </p:nvPr>
        </p:nvSpPr>
        <p:spPr>
          <a:xfrm>
            <a:off x="1143000" y="3200400"/>
            <a:ext cx="6445250" cy="1066800"/>
          </a:xfrm>
          <a:ln w="12700"/>
        </p:spPr>
        <p:txBody>
          <a:bodyPr/>
          <a:lstStyle>
            <a:lvl1pPr>
              <a:lnSpc>
                <a:spcPct val="80000"/>
              </a:lnSpc>
              <a:defRPr sz="3600" b="1"/>
            </a:lvl1pPr>
          </a:lstStyle>
          <a:p>
            <a:r>
              <a:rPr lang="de-DE"/>
              <a:t>Mastertitelformat bearbeiten</a:t>
            </a:r>
          </a:p>
        </p:txBody>
      </p:sp>
      <p:sp>
        <p:nvSpPr>
          <p:cNvPr id="5" name="Rectangle 5"/>
          <p:cNvSpPr>
            <a:spLocks noGrp="1" noChangeArrowheads="1"/>
          </p:cNvSpPr>
          <p:nvPr>
            <p:ph type="ftr" sz="quarter" idx="10"/>
          </p:nvPr>
        </p:nvSpPr>
        <p:spPr>
          <a:xfrm>
            <a:off x="1143000" y="2144713"/>
            <a:ext cx="4716463" cy="476250"/>
          </a:xfrm>
        </p:spPr>
        <p:txBody>
          <a:bodyPr/>
          <a:lstStyle>
            <a:lvl1pPr>
              <a:defRPr sz="1800"/>
            </a:lvl1pPr>
          </a:lstStyle>
          <a:p>
            <a:pPr>
              <a:defRPr/>
            </a:pPr>
            <a:r>
              <a:rPr lang="de-DE"/>
              <a:t>Prof. Dr. Hartmut Ditton</a:t>
            </a:r>
            <a:endParaRPr lang="de-DE" sz="200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77DD3A2E-06F7-48FE-B0E9-951A1B100C2B}"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53250" y="657225"/>
            <a:ext cx="1962150" cy="5591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066800" y="657225"/>
            <a:ext cx="5734050" cy="55911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541A346C-4E3E-45F5-BA6B-7822244BE6CB}"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8DFB2E42-0B32-45DD-B5CF-CAB200DD6412}"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0932F076-D58D-4680-8D74-A75BC0126AA7}"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3"/>
          <p:cNvSpPr>
            <a:spLocks noGrp="1" noChangeArrowheads="1"/>
          </p:cNvSpPr>
          <p:nvPr>
            <p:ph type="sldNum" sz="quarter" idx="10"/>
          </p:nvPr>
        </p:nvSpPr>
        <p:spPr>
          <a:ln/>
        </p:spPr>
        <p:txBody>
          <a:bodyPr/>
          <a:lstStyle>
            <a:lvl1pPr>
              <a:defRPr/>
            </a:lvl1pPr>
          </a:lstStyle>
          <a:p>
            <a:pPr>
              <a:defRPr/>
            </a:pPr>
            <a:r>
              <a:rPr lang="de-DE"/>
              <a:t># </a:t>
            </a:r>
            <a:fld id="{929CFCC1-FCC5-40B8-B829-32DE1E68F762}" type="slidenum">
              <a:rPr lang="de-DE"/>
              <a:pPr>
                <a:defRPr/>
              </a:pPr>
              <a:t>‹Nr.›</a:t>
            </a:fld>
            <a:endParaRPr lang="de-DE"/>
          </a:p>
        </p:txBody>
      </p:sp>
      <p:sp>
        <p:nvSpPr>
          <p:cNvPr id="5" name="Rectangle 4"/>
          <p:cNvSpPr>
            <a:spLocks noGrp="1" noChangeArrowheads="1"/>
          </p:cNvSpPr>
          <p:nvPr>
            <p:ph type="dt" sz="half" idx="11"/>
          </p:nvPr>
        </p:nvSpPr>
        <p:spPr>
          <a:ln/>
        </p:spPr>
        <p:txBody>
          <a:bodyPr/>
          <a:lstStyle>
            <a:lvl1pPr>
              <a:defRPr/>
            </a:lvl1pPr>
          </a:lstStyle>
          <a:p>
            <a:pPr>
              <a:defRPr/>
            </a:pPr>
            <a:endParaRPr lang="de-DE"/>
          </a:p>
        </p:txBody>
      </p:sp>
      <p:sp>
        <p:nvSpPr>
          <p:cNvPr id="6"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066800" y="1524000"/>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67300" y="1524000"/>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47EE853D-0A0B-41BF-B984-C0F12F628340}"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p:cNvSpPr>
            <a:spLocks noGrp="1" noChangeArrowheads="1"/>
          </p:cNvSpPr>
          <p:nvPr>
            <p:ph type="sldNum" sz="quarter" idx="10"/>
          </p:nvPr>
        </p:nvSpPr>
        <p:spPr>
          <a:ln/>
        </p:spPr>
        <p:txBody>
          <a:bodyPr/>
          <a:lstStyle>
            <a:lvl1pPr>
              <a:defRPr/>
            </a:lvl1pPr>
          </a:lstStyle>
          <a:p>
            <a:pPr>
              <a:defRPr/>
            </a:pPr>
            <a:r>
              <a:rPr lang="de-DE"/>
              <a:t># </a:t>
            </a:r>
            <a:fld id="{2651FD71-1B0C-4194-88B5-1250C55402FC}" type="slidenum">
              <a:rPr lang="de-DE"/>
              <a:pPr>
                <a:defRPr/>
              </a:pPr>
              <a:t>‹Nr.›</a:t>
            </a:fld>
            <a:endParaRPr lang="de-DE"/>
          </a:p>
        </p:txBody>
      </p:sp>
      <p:sp>
        <p:nvSpPr>
          <p:cNvPr id="8" name="Rectangle 4"/>
          <p:cNvSpPr>
            <a:spLocks noGrp="1" noChangeArrowheads="1"/>
          </p:cNvSpPr>
          <p:nvPr>
            <p:ph type="dt" sz="half" idx="11"/>
          </p:nvPr>
        </p:nvSpPr>
        <p:spPr>
          <a:ln/>
        </p:spPr>
        <p:txBody>
          <a:bodyPr/>
          <a:lstStyle>
            <a:lvl1pPr>
              <a:defRPr/>
            </a:lvl1pPr>
          </a:lstStyle>
          <a:p>
            <a:pPr>
              <a:defRPr/>
            </a:pPr>
            <a:endParaRPr lang="de-DE"/>
          </a:p>
        </p:txBody>
      </p:sp>
      <p:sp>
        <p:nvSpPr>
          <p:cNvPr id="9"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p:cNvSpPr>
            <a:spLocks noGrp="1" noChangeArrowheads="1"/>
          </p:cNvSpPr>
          <p:nvPr>
            <p:ph type="sldNum" sz="quarter" idx="10"/>
          </p:nvPr>
        </p:nvSpPr>
        <p:spPr>
          <a:ln/>
        </p:spPr>
        <p:txBody>
          <a:bodyPr/>
          <a:lstStyle>
            <a:lvl1pPr>
              <a:defRPr/>
            </a:lvl1pPr>
          </a:lstStyle>
          <a:p>
            <a:pPr>
              <a:defRPr/>
            </a:pPr>
            <a:r>
              <a:rPr lang="de-DE"/>
              <a:t># </a:t>
            </a:r>
            <a:fld id="{55A0CE8F-63F1-484F-AC62-345AC17E47ED}" type="slidenum">
              <a:rPr lang="de-DE"/>
              <a:pPr>
                <a:defRPr/>
              </a:pPr>
              <a:t>‹Nr.›</a:t>
            </a:fld>
            <a:endParaRPr lang="de-DE"/>
          </a:p>
        </p:txBody>
      </p:sp>
      <p:sp>
        <p:nvSpPr>
          <p:cNvPr id="4" name="Rectangle 4"/>
          <p:cNvSpPr>
            <a:spLocks noGrp="1" noChangeArrowheads="1"/>
          </p:cNvSpPr>
          <p:nvPr>
            <p:ph type="dt" sz="half" idx="11"/>
          </p:nvPr>
        </p:nvSpPr>
        <p:spPr>
          <a:ln/>
        </p:spPr>
        <p:txBody>
          <a:bodyPr/>
          <a:lstStyle>
            <a:lvl1pPr>
              <a:defRPr/>
            </a:lvl1pPr>
          </a:lstStyle>
          <a:p>
            <a:pPr>
              <a:defRPr/>
            </a:pPr>
            <a:endParaRPr lang="de-DE"/>
          </a:p>
        </p:txBody>
      </p:sp>
      <p:sp>
        <p:nvSpPr>
          <p:cNvPr id="5"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r>
              <a:rPr lang="de-DE"/>
              <a:t># </a:t>
            </a:r>
            <a:fld id="{0248EEC7-215C-43C5-94D9-A27BEB9C25CA}" type="slidenum">
              <a:rPr lang="de-DE"/>
              <a:pPr>
                <a:defRPr/>
              </a:pPr>
              <a:t>‹Nr.›</a:t>
            </a:fld>
            <a:endParaRPr lang="de-DE"/>
          </a:p>
        </p:txBody>
      </p:sp>
      <p:sp>
        <p:nvSpPr>
          <p:cNvPr id="3" name="Rectangle 4"/>
          <p:cNvSpPr>
            <a:spLocks noGrp="1" noChangeArrowheads="1"/>
          </p:cNvSpPr>
          <p:nvPr>
            <p:ph type="dt" sz="half" idx="11"/>
          </p:nvPr>
        </p:nvSpPr>
        <p:spPr>
          <a:ln/>
        </p:spPr>
        <p:txBody>
          <a:bodyPr/>
          <a:lstStyle>
            <a:lvl1pPr>
              <a:defRPr/>
            </a:lvl1pPr>
          </a:lstStyle>
          <a:p>
            <a:pPr>
              <a:defRPr/>
            </a:pPr>
            <a:endParaRPr lang="de-DE"/>
          </a:p>
        </p:txBody>
      </p:sp>
      <p:sp>
        <p:nvSpPr>
          <p:cNvPr id="4"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0ECB0F04-97F9-4B0C-AECE-76C8539CE4AD}"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3"/>
          <p:cNvSpPr>
            <a:spLocks noGrp="1" noChangeArrowheads="1"/>
          </p:cNvSpPr>
          <p:nvPr>
            <p:ph type="sldNum" sz="quarter" idx="10"/>
          </p:nvPr>
        </p:nvSpPr>
        <p:spPr>
          <a:ln/>
        </p:spPr>
        <p:txBody>
          <a:bodyPr/>
          <a:lstStyle>
            <a:lvl1pPr>
              <a:defRPr/>
            </a:lvl1pPr>
          </a:lstStyle>
          <a:p>
            <a:pPr>
              <a:defRPr/>
            </a:pPr>
            <a:r>
              <a:rPr lang="de-DE"/>
              <a:t># </a:t>
            </a:r>
            <a:fld id="{9324B492-B7D7-4219-A85C-BD062DC6E328}" type="slidenum">
              <a:rPr lang="de-DE"/>
              <a:pPr>
                <a:defRPr/>
              </a:pPr>
              <a:t>‹Nr.›</a:t>
            </a:fld>
            <a:endParaRPr lang="de-DE"/>
          </a:p>
        </p:txBody>
      </p:sp>
      <p:sp>
        <p:nvSpPr>
          <p:cNvPr id="6" name="Rectangle 4"/>
          <p:cNvSpPr>
            <a:spLocks noGrp="1" noChangeArrowheads="1"/>
          </p:cNvSpPr>
          <p:nvPr>
            <p:ph type="dt" sz="half" idx="11"/>
          </p:nvPr>
        </p:nvSpPr>
        <p:spPr>
          <a:ln/>
        </p:spPr>
        <p:txBody>
          <a:bodyPr/>
          <a:lstStyle>
            <a:lvl1pPr>
              <a:defRPr/>
            </a:lvl1pPr>
          </a:lstStyle>
          <a:p>
            <a:pPr>
              <a:defRPr/>
            </a:pPr>
            <a:endParaRPr lang="de-DE"/>
          </a:p>
        </p:txBody>
      </p:sp>
      <p:sp>
        <p:nvSpPr>
          <p:cNvPr id="7" name="Rectangle 6"/>
          <p:cNvSpPr>
            <a:spLocks noGrp="1" noChangeArrowheads="1"/>
          </p:cNvSpPr>
          <p:nvPr>
            <p:ph type="ftr" sz="quarter" idx="12"/>
          </p:nvPr>
        </p:nvSpPr>
        <p:spPr>
          <a:ln/>
        </p:spPr>
        <p:txBody>
          <a:bodyPr/>
          <a:lstStyle>
            <a:lvl1pPr>
              <a:defRPr/>
            </a:lvl1pPr>
          </a:lstStyle>
          <a:p>
            <a:pPr>
              <a:defRPr/>
            </a:pPr>
            <a:r>
              <a:rPr lang="de-DE"/>
              <a:t>Prof. Dr. Hartmut Ditton</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tandard"/>
          <p:cNvPicPr>
            <a:picLocks noChangeAspect="1" noChangeArrowheads="1"/>
          </p:cNvPicPr>
          <p:nvPr/>
        </p:nvPicPr>
        <p:blipFill>
          <a:blip r:embed="rId14"/>
          <a:srcRect/>
          <a:stretch>
            <a:fillRect/>
          </a:stretch>
        </p:blipFill>
        <p:spPr bwMode="auto">
          <a:xfrm>
            <a:off x="0" y="0"/>
            <a:ext cx="9144000" cy="6867525"/>
          </a:xfrm>
          <a:prstGeom prst="rect">
            <a:avLst/>
          </a:prstGeom>
          <a:noFill/>
          <a:ln w="9525">
            <a:noFill/>
            <a:miter lim="800000"/>
            <a:headEnd/>
            <a:tailEnd/>
          </a:ln>
        </p:spPr>
      </p:pic>
      <p:sp>
        <p:nvSpPr>
          <p:cNvPr id="27651" name="Rectangle 3"/>
          <p:cNvSpPr>
            <a:spLocks noGrp="1" noChangeArrowheads="1"/>
          </p:cNvSpPr>
          <p:nvPr>
            <p:ph type="sldNum" sz="quarter" idx="4"/>
          </p:nvPr>
        </p:nvSpPr>
        <p:spPr bwMode="auto">
          <a:xfrm>
            <a:off x="8245475" y="6477000"/>
            <a:ext cx="790575" cy="314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777777"/>
                </a:solidFill>
                <a:ea typeface="MS PGothic" pitchFamily="34" charset="-128"/>
              </a:defRPr>
            </a:lvl1pPr>
          </a:lstStyle>
          <a:p>
            <a:pPr>
              <a:defRPr/>
            </a:pPr>
            <a:r>
              <a:rPr lang="de-DE"/>
              <a:t># </a:t>
            </a:r>
            <a:fld id="{73200FBE-7C1C-4223-8288-8C76CF160B1B}" type="slidenum">
              <a:rPr lang="de-DE"/>
              <a:pPr>
                <a:defRPr/>
              </a:pPr>
              <a:t>‹Nr.›</a:t>
            </a:fld>
            <a:endParaRPr lang="de-DE"/>
          </a:p>
        </p:txBody>
      </p:sp>
      <p:sp>
        <p:nvSpPr>
          <p:cNvPr id="27652" name="Rectangle 4"/>
          <p:cNvSpPr>
            <a:spLocks noGrp="1" noChangeArrowheads="1"/>
          </p:cNvSpPr>
          <p:nvPr>
            <p:ph type="dt" sz="half" idx="2"/>
          </p:nvPr>
        </p:nvSpPr>
        <p:spPr bwMode="auto">
          <a:xfrm>
            <a:off x="5976938" y="6477000"/>
            <a:ext cx="20875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777777"/>
                </a:solidFill>
                <a:ea typeface="MS PGothic" pitchFamily="34" charset="-128"/>
              </a:defRPr>
            </a:lvl1pPr>
          </a:lstStyle>
          <a:p>
            <a:pPr>
              <a:defRPr/>
            </a:pPr>
            <a:endParaRPr lang="de-DE"/>
          </a:p>
        </p:txBody>
      </p:sp>
      <p:sp>
        <p:nvSpPr>
          <p:cNvPr id="1029" name="Rectangle 5"/>
          <p:cNvSpPr>
            <a:spLocks noGrp="1" noChangeArrowheads="1"/>
          </p:cNvSpPr>
          <p:nvPr>
            <p:ph type="body" idx="1"/>
          </p:nvPr>
        </p:nvSpPr>
        <p:spPr bwMode="auto">
          <a:xfrm>
            <a:off x="1066800" y="1524000"/>
            <a:ext cx="7848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7654" name="Rectangle 6"/>
          <p:cNvSpPr>
            <a:spLocks noGrp="1" noChangeArrowheads="1"/>
          </p:cNvSpPr>
          <p:nvPr>
            <p:ph type="ftr" sz="quarter" idx="3"/>
          </p:nvPr>
        </p:nvSpPr>
        <p:spPr bwMode="auto">
          <a:xfrm>
            <a:off x="381000" y="6491288"/>
            <a:ext cx="5414963" cy="36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777777"/>
                </a:solidFill>
                <a:ea typeface="MS PGothic" pitchFamily="34" charset="-128"/>
              </a:defRPr>
            </a:lvl1pPr>
          </a:lstStyle>
          <a:p>
            <a:pPr>
              <a:defRPr/>
            </a:pPr>
            <a:r>
              <a:rPr lang="de-DE"/>
              <a:t>Prof. Dr. Hartmut Ditton</a:t>
            </a:r>
          </a:p>
        </p:txBody>
      </p:sp>
      <p:sp>
        <p:nvSpPr>
          <p:cNvPr id="1031" name="Rectangle 7"/>
          <p:cNvSpPr>
            <a:spLocks noGrp="1" noChangeArrowheads="1"/>
          </p:cNvSpPr>
          <p:nvPr>
            <p:ph type="title"/>
          </p:nvPr>
        </p:nvSpPr>
        <p:spPr bwMode="auto">
          <a:xfrm>
            <a:off x="2078038" y="657225"/>
            <a:ext cx="3941762"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Mastertitelformat bearbeiten</a:t>
            </a:r>
          </a:p>
        </p:txBody>
      </p:sp>
    </p:spTree>
  </p:cSld>
  <p:clrMap bg1="lt1" tx1="dk1" bg2="lt2" tx2="dk2" accent1="accent1" accent2="accent2" accent3="accent3" accent4="accent4" accent5="accent5" accent6="accent6" hlink="hlink" folHlink="folHlink"/>
  <p:sldLayoutIdLst>
    <p:sldLayoutId id="2147483806"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ransition spd="med">
    <p:fade/>
  </p:transition>
  <p:hf hdr="0" dt="0"/>
  <p:txStyles>
    <p:titleStyle>
      <a:lvl1pPr algn="l" rtl="0" eaLnBrk="0" fontAlgn="base" hangingPunct="0">
        <a:spcBef>
          <a:spcPct val="0"/>
        </a:spcBef>
        <a:spcAft>
          <a:spcPct val="0"/>
        </a:spcAft>
        <a:defRPr sz="1600">
          <a:solidFill>
            <a:srgbClr val="006C30"/>
          </a:solidFill>
          <a:latin typeface="+mj-lt"/>
          <a:ea typeface="+mj-ea"/>
          <a:cs typeface="+mj-cs"/>
        </a:defRPr>
      </a:lvl1pPr>
      <a:lvl2pPr algn="l" rtl="0" eaLnBrk="0" fontAlgn="base" hangingPunct="0">
        <a:spcBef>
          <a:spcPct val="0"/>
        </a:spcBef>
        <a:spcAft>
          <a:spcPct val="0"/>
        </a:spcAft>
        <a:defRPr sz="1600">
          <a:solidFill>
            <a:srgbClr val="006C30"/>
          </a:solidFill>
          <a:latin typeface="LMU CompatilFact" pitchFamily="2" charset="0"/>
        </a:defRPr>
      </a:lvl2pPr>
      <a:lvl3pPr algn="l" rtl="0" eaLnBrk="0" fontAlgn="base" hangingPunct="0">
        <a:spcBef>
          <a:spcPct val="0"/>
        </a:spcBef>
        <a:spcAft>
          <a:spcPct val="0"/>
        </a:spcAft>
        <a:defRPr sz="1600">
          <a:solidFill>
            <a:srgbClr val="006C30"/>
          </a:solidFill>
          <a:latin typeface="LMU CompatilFact" pitchFamily="2" charset="0"/>
        </a:defRPr>
      </a:lvl3pPr>
      <a:lvl4pPr algn="l" rtl="0" eaLnBrk="0" fontAlgn="base" hangingPunct="0">
        <a:spcBef>
          <a:spcPct val="0"/>
        </a:spcBef>
        <a:spcAft>
          <a:spcPct val="0"/>
        </a:spcAft>
        <a:defRPr sz="1600">
          <a:solidFill>
            <a:srgbClr val="006C30"/>
          </a:solidFill>
          <a:latin typeface="LMU CompatilFact" pitchFamily="2" charset="0"/>
        </a:defRPr>
      </a:lvl4pPr>
      <a:lvl5pPr algn="l" rtl="0" eaLnBrk="0" fontAlgn="base" hangingPunct="0">
        <a:spcBef>
          <a:spcPct val="0"/>
        </a:spcBef>
        <a:spcAft>
          <a:spcPct val="0"/>
        </a:spcAft>
        <a:defRPr sz="1600">
          <a:solidFill>
            <a:srgbClr val="006C30"/>
          </a:solidFill>
          <a:latin typeface="LMU CompatilFact" pitchFamily="2" charset="0"/>
        </a:defRPr>
      </a:lvl5pPr>
      <a:lvl6pPr marL="457200" algn="l" rtl="0" fontAlgn="base">
        <a:spcBef>
          <a:spcPct val="0"/>
        </a:spcBef>
        <a:spcAft>
          <a:spcPct val="0"/>
        </a:spcAft>
        <a:defRPr sz="1600">
          <a:solidFill>
            <a:srgbClr val="006C30"/>
          </a:solidFill>
          <a:latin typeface="LMU CompatilFact" pitchFamily="2" charset="0"/>
        </a:defRPr>
      </a:lvl6pPr>
      <a:lvl7pPr marL="914400" algn="l" rtl="0" fontAlgn="base">
        <a:spcBef>
          <a:spcPct val="0"/>
        </a:spcBef>
        <a:spcAft>
          <a:spcPct val="0"/>
        </a:spcAft>
        <a:defRPr sz="1600">
          <a:solidFill>
            <a:srgbClr val="006C30"/>
          </a:solidFill>
          <a:latin typeface="LMU CompatilFact" pitchFamily="2" charset="0"/>
        </a:defRPr>
      </a:lvl7pPr>
      <a:lvl8pPr marL="1371600" algn="l" rtl="0" fontAlgn="base">
        <a:spcBef>
          <a:spcPct val="0"/>
        </a:spcBef>
        <a:spcAft>
          <a:spcPct val="0"/>
        </a:spcAft>
        <a:defRPr sz="1600">
          <a:solidFill>
            <a:srgbClr val="006C30"/>
          </a:solidFill>
          <a:latin typeface="LMU CompatilFact" pitchFamily="2" charset="0"/>
        </a:defRPr>
      </a:lvl8pPr>
      <a:lvl9pPr marL="1828800" algn="l" rtl="0" fontAlgn="base">
        <a:spcBef>
          <a:spcPct val="0"/>
        </a:spcBef>
        <a:spcAft>
          <a:spcPct val="0"/>
        </a:spcAft>
        <a:defRPr sz="1600">
          <a:solidFill>
            <a:srgbClr val="006C30"/>
          </a:solidFill>
          <a:latin typeface="LMU CompatilFact" pitchFamily="2" charset="0"/>
        </a:defRPr>
      </a:lvl9pPr>
    </p:titleStyle>
    <p:bodyStyle>
      <a:lvl1pPr marL="342900" indent="-342900" algn="l" rtl="0" eaLnBrk="0" fontAlgn="base" hangingPunct="0">
        <a:spcBef>
          <a:spcPct val="20000"/>
        </a:spcBef>
        <a:spcAft>
          <a:spcPct val="0"/>
        </a:spcAft>
        <a:buClr>
          <a:srgbClr val="009900"/>
        </a:buClr>
        <a:buFont typeface="Wingdings" pitchFamily="2" charset="2"/>
        <a:buChar char="•"/>
        <a:defRPr sz="2400">
          <a:solidFill>
            <a:srgbClr val="006C30"/>
          </a:solidFill>
          <a:latin typeface="+mn-lt"/>
          <a:ea typeface="+mn-ea"/>
          <a:cs typeface="+mn-cs"/>
        </a:defRPr>
      </a:lvl1pPr>
      <a:lvl2pPr marL="742950" indent="-285750" algn="l" rtl="0" eaLnBrk="0" fontAlgn="base" hangingPunct="0">
        <a:lnSpc>
          <a:spcPct val="140000"/>
        </a:lnSpc>
        <a:spcBef>
          <a:spcPct val="20000"/>
        </a:spcBef>
        <a:spcAft>
          <a:spcPct val="0"/>
        </a:spcAft>
        <a:buClr>
          <a:srgbClr val="006600"/>
        </a:buClr>
        <a:buFont typeface="Times" pitchFamily="18" charset="0"/>
        <a:buChar char="•"/>
        <a:defRPr sz="1600">
          <a:solidFill>
            <a:srgbClr val="006C30"/>
          </a:solidFill>
          <a:latin typeface="+mn-lt"/>
        </a:defRPr>
      </a:lvl2pPr>
      <a:lvl3pPr marL="1143000" indent="-228600" algn="l" rtl="0" eaLnBrk="0" fontAlgn="base" hangingPunct="0">
        <a:spcBef>
          <a:spcPct val="20000"/>
        </a:spcBef>
        <a:spcAft>
          <a:spcPct val="0"/>
        </a:spcAft>
        <a:buClr>
          <a:srgbClr val="006600"/>
        </a:buClr>
        <a:buFont typeface="LMU CompatilFact" pitchFamily="2" charset="0"/>
        <a:buChar char="–"/>
        <a:defRPr sz="1600">
          <a:solidFill>
            <a:srgbClr val="006C30"/>
          </a:solidFill>
          <a:latin typeface="+mn-lt"/>
        </a:defRPr>
      </a:lvl3pPr>
      <a:lvl4pPr marL="1562100" indent="-228600" algn="l" rtl="0" eaLnBrk="0" fontAlgn="base" hangingPunct="0">
        <a:spcBef>
          <a:spcPct val="20000"/>
        </a:spcBef>
        <a:spcAft>
          <a:spcPct val="0"/>
        </a:spcAft>
        <a:buClr>
          <a:srgbClr val="006600"/>
        </a:buClr>
        <a:buChar char="-"/>
        <a:defRPr sz="1600">
          <a:solidFill>
            <a:srgbClr val="006C30"/>
          </a:solidFill>
          <a:latin typeface="+mn-lt"/>
        </a:defRPr>
      </a:lvl4pPr>
      <a:lvl5pPr marL="1981200" indent="-228600" algn="l" rtl="0" eaLnBrk="0" fontAlgn="base" hangingPunct="0">
        <a:spcBef>
          <a:spcPct val="20000"/>
        </a:spcBef>
        <a:spcAft>
          <a:spcPct val="0"/>
        </a:spcAft>
        <a:buChar char="»"/>
        <a:defRPr sz="1600">
          <a:solidFill>
            <a:srgbClr val="006C30"/>
          </a:solidFill>
          <a:latin typeface="+mn-lt"/>
        </a:defRPr>
      </a:lvl5pPr>
      <a:lvl6pPr marL="2438400" indent="-228600" algn="l" rtl="0" fontAlgn="base">
        <a:spcBef>
          <a:spcPct val="20000"/>
        </a:spcBef>
        <a:spcAft>
          <a:spcPct val="0"/>
        </a:spcAft>
        <a:defRPr sz="1600">
          <a:solidFill>
            <a:srgbClr val="006C30"/>
          </a:solidFill>
          <a:latin typeface="+mn-lt"/>
        </a:defRPr>
      </a:lvl6pPr>
      <a:lvl7pPr marL="2895600" indent="-228600" algn="l" rtl="0" fontAlgn="base">
        <a:spcBef>
          <a:spcPct val="20000"/>
        </a:spcBef>
        <a:spcAft>
          <a:spcPct val="0"/>
        </a:spcAft>
        <a:defRPr sz="1600">
          <a:solidFill>
            <a:srgbClr val="006C30"/>
          </a:solidFill>
          <a:latin typeface="+mn-lt"/>
        </a:defRPr>
      </a:lvl7pPr>
      <a:lvl8pPr marL="3352800" indent="-228600" algn="l" rtl="0" fontAlgn="base">
        <a:spcBef>
          <a:spcPct val="20000"/>
        </a:spcBef>
        <a:spcAft>
          <a:spcPct val="0"/>
        </a:spcAft>
        <a:defRPr sz="1600">
          <a:solidFill>
            <a:srgbClr val="006C30"/>
          </a:solidFill>
          <a:latin typeface="+mn-lt"/>
        </a:defRPr>
      </a:lvl8pPr>
      <a:lvl9pPr marL="3810000" indent="-228600" algn="l" rtl="0" fontAlgn="base">
        <a:spcBef>
          <a:spcPct val="20000"/>
        </a:spcBef>
        <a:spcAft>
          <a:spcPct val="0"/>
        </a:spcAft>
        <a:defRPr sz="1600">
          <a:solidFill>
            <a:srgbClr val="006C3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reativecommons.org/licenses/by-nc-sa/4.0/deed.d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0"/>
          </p:nvPr>
        </p:nvSpPr>
        <p:spPr>
          <a:noFill/>
        </p:spPr>
        <p:txBody>
          <a:bodyPr/>
          <a:lstStyle/>
          <a:p>
            <a:r>
              <a:rPr lang="de-DE">
                <a:ea typeface="ＭＳ Ｐゴシック" pitchFamily="-12" charset="-128"/>
              </a:rPr>
              <a:t>Prof. Dr. Hartmut Ditton</a:t>
            </a:r>
            <a:endParaRPr lang="de-DE" sz="2000">
              <a:ea typeface="ＭＳ Ｐゴシック" pitchFamily="-12" charset="-128"/>
            </a:endParaRPr>
          </a:p>
        </p:txBody>
      </p:sp>
      <p:pic>
        <p:nvPicPr>
          <p:cNvPr id="3075" name="Picture 23" descr="start"/>
          <p:cNvPicPr>
            <a:picLocks noChangeAspect="1" noChangeArrowheads="1"/>
          </p:cNvPicPr>
          <p:nvPr/>
        </p:nvPicPr>
        <p:blipFill>
          <a:blip r:embed="rId3"/>
          <a:srcRect/>
          <a:stretch>
            <a:fillRect/>
          </a:stretch>
        </p:blipFill>
        <p:spPr bwMode="auto">
          <a:xfrm>
            <a:off x="0" y="0"/>
            <a:ext cx="9144000" cy="6869113"/>
          </a:xfrm>
          <a:prstGeom prst="rect">
            <a:avLst/>
          </a:prstGeom>
          <a:noFill/>
          <a:ln w="9525">
            <a:noFill/>
            <a:miter lim="800000"/>
            <a:headEnd/>
            <a:tailEnd/>
          </a:ln>
        </p:spPr>
      </p:pic>
      <p:sp>
        <p:nvSpPr>
          <p:cNvPr id="3076" name="Text Box 20"/>
          <p:cNvSpPr txBox="1">
            <a:spLocks noChangeArrowheads="1"/>
          </p:cNvSpPr>
          <p:nvPr/>
        </p:nvSpPr>
        <p:spPr bwMode="auto">
          <a:xfrm>
            <a:off x="1116013" y="1844675"/>
            <a:ext cx="7056437" cy="1077218"/>
          </a:xfrm>
          <a:prstGeom prst="rect">
            <a:avLst/>
          </a:prstGeom>
          <a:noFill/>
          <a:ln w="9525">
            <a:noFill/>
            <a:miter lim="800000"/>
            <a:headEnd/>
            <a:tailEnd/>
          </a:ln>
        </p:spPr>
        <p:txBody>
          <a:bodyPr>
            <a:spAutoFit/>
          </a:bodyPr>
          <a:lstStyle/>
          <a:p>
            <a:r>
              <a:rPr lang="de-DE" sz="3200" b="1" dirty="0">
                <a:solidFill>
                  <a:srgbClr val="006C31"/>
                </a:solidFill>
                <a:latin typeface="Arial" charset="0"/>
                <a:cs typeface="Arial" charset="0"/>
              </a:rPr>
              <a:t>Die Grundidee von </a:t>
            </a:r>
            <a:r>
              <a:rPr lang="de-DE" sz="3200" b="1" dirty="0" err="1">
                <a:solidFill>
                  <a:srgbClr val="006C31"/>
                </a:solidFill>
                <a:latin typeface="Arial" charset="0"/>
                <a:cs typeface="Arial" charset="0"/>
              </a:rPr>
              <a:t>Connected</a:t>
            </a:r>
            <a:r>
              <a:rPr lang="de-DE" sz="3200" b="1" dirty="0">
                <a:solidFill>
                  <a:srgbClr val="006C31"/>
                </a:solidFill>
                <a:latin typeface="Arial" charset="0"/>
                <a:cs typeface="Arial" charset="0"/>
              </a:rPr>
              <a:t> Learning</a:t>
            </a:r>
            <a:endParaRPr lang="de-DE" sz="3200" dirty="0">
              <a:solidFill>
                <a:srgbClr val="006C31"/>
              </a:solidFill>
              <a:latin typeface="Arial" charset="0"/>
              <a:cs typeface="Arial" charset="0"/>
            </a:endParaRPr>
          </a:p>
        </p:txBody>
      </p:sp>
      <p:pic>
        <p:nvPicPr>
          <p:cNvPr id="3" name="Grafik 2" descr="Ein Bild, das Text, Schild enthält.&#10;&#10;Automatisch generierte Beschreibung">
            <a:extLst>
              <a:ext uri="{FF2B5EF4-FFF2-40B4-BE49-F238E27FC236}">
                <a16:creationId xmlns:a16="http://schemas.microsoft.com/office/drawing/2014/main" id="{C7332C51-123F-487E-8C21-B34A8B7A49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4662336"/>
            <a:ext cx="2533650" cy="523875"/>
          </a:xfrm>
          <a:prstGeom prst="rect">
            <a:avLst/>
          </a:prstGeom>
        </p:spPr>
      </p:pic>
      <p:sp>
        <p:nvSpPr>
          <p:cNvPr id="8" name="Textfeld 7">
            <a:extLst>
              <a:ext uri="{FF2B5EF4-FFF2-40B4-BE49-F238E27FC236}">
                <a16:creationId xmlns:a16="http://schemas.microsoft.com/office/drawing/2014/main" id="{19E94A0C-F4B3-4981-B2F7-A4B23CA9593E}"/>
              </a:ext>
            </a:extLst>
          </p:cNvPr>
          <p:cNvSpPr txBox="1"/>
          <p:nvPr/>
        </p:nvSpPr>
        <p:spPr>
          <a:xfrm>
            <a:off x="7577" y="5301208"/>
            <a:ext cx="4636654" cy="938719"/>
          </a:xfrm>
          <a:prstGeom prst="rect">
            <a:avLst/>
          </a:prstGeom>
          <a:noFill/>
        </p:spPr>
        <p:txBody>
          <a:bodyPr wrap="square">
            <a:spAutoFit/>
          </a:bodyPr>
          <a:lstStyle/>
          <a:p>
            <a:r>
              <a:rPr lang="de-DE" sz="1100" dirty="0">
                <a:effectLst/>
                <a:latin typeface="Arial" panose="020B0604020202020204" pitchFamily="34" charset="0"/>
              </a:rPr>
              <a:t>Die Unterstützung der Europäischen Kommission für die Erstellung dieser Veröffentlichung stellt keine Billigung des Inhalts dar, welcher nur die Ansichten der Verfasser wiedergibt, und die Kommission kann nicht </a:t>
            </a:r>
            <a:br>
              <a:rPr lang="de-DE" sz="1100" dirty="0"/>
            </a:br>
            <a:r>
              <a:rPr lang="de-DE" sz="1100" dirty="0">
                <a:effectLst/>
                <a:latin typeface="Arial" panose="020B0604020202020204" pitchFamily="34" charset="0"/>
              </a:rPr>
              <a:t>für eine etwaige Verwendung der darin enthaltenen Informationen haftbar gemacht werden. </a:t>
            </a:r>
            <a:endParaRPr lang="de-DE" sz="1100" dirty="0"/>
          </a:p>
        </p:txBody>
      </p:sp>
      <p:pic>
        <p:nvPicPr>
          <p:cNvPr id="9" name="Picture 12">
            <a:extLst>
              <a:ext uri="{FF2B5EF4-FFF2-40B4-BE49-F238E27FC236}">
                <a16:creationId xmlns:a16="http://schemas.microsoft.com/office/drawing/2014/main" id="{AF0ADA70-F813-401E-A876-CF51F86962E5}"/>
              </a:ext>
            </a:extLst>
          </p:cNvPr>
          <p:cNvPicPr/>
          <p:nvPr/>
        </p:nvPicPr>
        <p:blipFill>
          <a:blip r:embed="rId5"/>
          <a:stretch>
            <a:fillRect/>
          </a:stretch>
        </p:blipFill>
        <p:spPr>
          <a:xfrm>
            <a:off x="4932040" y="4113957"/>
            <a:ext cx="1428750" cy="499745"/>
          </a:xfrm>
          <a:prstGeom prst="rect">
            <a:avLst/>
          </a:prstGeom>
        </p:spPr>
      </p:pic>
      <p:sp>
        <p:nvSpPr>
          <p:cNvPr id="5" name="Rectangle 1">
            <a:extLst>
              <a:ext uri="{FF2B5EF4-FFF2-40B4-BE49-F238E27FC236}">
                <a16:creationId xmlns:a16="http://schemas.microsoft.com/office/drawing/2014/main" id="{5769BE5C-63D1-4D1C-8F62-F6602D65AE75}"/>
              </a:ext>
            </a:extLst>
          </p:cNvPr>
          <p:cNvSpPr>
            <a:spLocks noChangeArrowheads="1"/>
          </p:cNvSpPr>
          <p:nvPr/>
        </p:nvSpPr>
        <p:spPr bwMode="auto">
          <a:xfrm>
            <a:off x="4824536" y="4732536"/>
            <a:ext cx="421196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de-DE" altLang="de-DE"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Sie dürfen das Material für nicht-kommerzielle Zwecke in jedwedem Format oder Medium vervielfältigen und weiterverbreiten, </a:t>
            </a:r>
            <a:r>
              <a:rPr kumimoji="0" lang="de-DE" altLang="de-DE" sz="11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remixen</a:t>
            </a:r>
            <a:r>
              <a:rPr kumimoji="0" lang="de-DE" altLang="de-DE"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verändern und darauf aufbauen. </a:t>
            </a:r>
            <a:r>
              <a:rPr lang="de-DE" sz="1100" dirty="0">
                <a:latin typeface="Arial" panose="020B0604020202020204" pitchFamily="34" charset="0"/>
                <a:cs typeface="Arial" panose="020B0604020202020204" pitchFamily="34" charset="0"/>
              </a:rPr>
              <a:t>Unter der Bedingung, dass Sie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angemessene Urheber- und Rechteangaben machen</a:t>
            </a:r>
            <a:r>
              <a:rPr lang="de-DE" sz="1100" dirty="0">
                <a:latin typeface="Arial" panose="020B0604020202020204" pitchFamily="34" charset="0"/>
                <a:cs typeface="Arial" panose="020B0604020202020204" pitchFamily="34" charset="0"/>
              </a:rPr>
              <a:t>, einen Link zur Lizenz beifügen und angeben, ob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Änderungen vorgenommen</a:t>
            </a:r>
            <a:r>
              <a:rPr lang="de-DE" sz="1100" dirty="0">
                <a:latin typeface="Arial" panose="020B0604020202020204" pitchFamily="34" charset="0"/>
                <a:cs typeface="Arial" panose="020B0604020202020204" pitchFamily="34" charset="0"/>
              </a:rPr>
              <a:t> wurden. Wenn Sie das Material </a:t>
            </a:r>
            <a:r>
              <a:rPr lang="de-DE" sz="1100" dirty="0" err="1">
                <a:latin typeface="Arial" panose="020B0604020202020204" pitchFamily="34" charset="0"/>
                <a:cs typeface="Arial" panose="020B0604020202020204" pitchFamily="34" charset="0"/>
              </a:rPr>
              <a:t>remixen</a:t>
            </a:r>
            <a:r>
              <a:rPr lang="de-DE" sz="1100" dirty="0">
                <a:latin typeface="Arial" panose="020B0604020202020204" pitchFamily="34" charset="0"/>
                <a:cs typeface="Arial" panose="020B0604020202020204" pitchFamily="34" charset="0"/>
              </a:rPr>
              <a:t>, verändern oder anderweitig direkt darauf aufbauen, dürfen Sie Ihre Beiträge nur unter </a:t>
            </a:r>
            <a:r>
              <a:rPr lang="de-DE" sz="11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derselben Lizenz</a:t>
            </a:r>
            <a:r>
              <a:rPr lang="de-DE" sz="1100" dirty="0">
                <a:latin typeface="Arial" panose="020B0604020202020204" pitchFamily="34" charset="0"/>
                <a:cs typeface="Arial" panose="020B0604020202020204" pitchFamily="34" charset="0"/>
              </a:rPr>
              <a:t> wie das Original verbreiten.</a:t>
            </a:r>
            <a:endParaRPr lang="de-DE" altLang="de-DE" sz="1100" dirty="0">
              <a:latin typeface="Arial" panose="020B0604020202020204" pitchFamily="34" charset="0"/>
              <a:cs typeface="Arial" panose="020B0604020202020204" pitchFamily="34" charset="0"/>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2</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9" name="Text Box 15"/>
          <p:cNvSpPr txBox="1">
            <a:spLocks noChangeArrowheads="1"/>
          </p:cNvSpPr>
          <p:nvPr/>
        </p:nvSpPr>
        <p:spPr bwMode="auto">
          <a:xfrm>
            <a:off x="92044" y="1347733"/>
            <a:ext cx="8909112" cy="2585323"/>
          </a:xfrm>
          <a:prstGeom prst="rect">
            <a:avLst/>
          </a:prstGeom>
          <a:noFill/>
          <a:ln w="9525">
            <a:solidFill>
              <a:srgbClr val="006C31"/>
            </a:solidFill>
            <a:miter lim="800000"/>
            <a:headEnd/>
            <a:tailEnd/>
          </a:ln>
        </p:spPr>
        <p:txBody>
          <a:bodyPr wrap="square">
            <a:spAutoFit/>
          </a:bodyPr>
          <a:lstStyle/>
          <a:p>
            <a:pPr marL="355600" lvl="0" indent="-355600">
              <a:buFont typeface="Arial" pitchFamily="34" charset="0"/>
              <a:buChar char="•"/>
            </a:pPr>
            <a:r>
              <a:rPr lang="de-DE" sz="1800" dirty="0">
                <a:solidFill>
                  <a:srgbClr val="006C31"/>
                </a:solidFill>
                <a:latin typeface="Arial" pitchFamily="34" charset="0"/>
              </a:rPr>
              <a:t>Die Grundidee Lebenslangen Lernens ist nicht so sehr die Forderung danach, dass Menschen ihr Leben lang lernen sollten.</a:t>
            </a:r>
          </a:p>
          <a:p>
            <a:pPr marL="355600" lvl="0" indent="-355600">
              <a:buFont typeface="Arial" pitchFamily="34" charset="0"/>
              <a:buChar char="•"/>
            </a:pPr>
            <a:r>
              <a:rPr lang="de-DE" sz="1800" dirty="0">
                <a:solidFill>
                  <a:srgbClr val="006C31"/>
                </a:solidFill>
                <a:latin typeface="Arial" pitchFamily="34" charset="0"/>
              </a:rPr>
              <a:t>Die Grundidee Lebenslangen Lernens besteht vor allem darin, die Bedeutung des </a:t>
            </a:r>
            <a:r>
              <a:rPr lang="de-DE" sz="1800" b="1" dirty="0">
                <a:solidFill>
                  <a:srgbClr val="006C31"/>
                </a:solidFill>
                <a:latin typeface="Arial" pitchFamily="34" charset="0"/>
              </a:rPr>
              <a:t>informellen Lernens </a:t>
            </a:r>
            <a:r>
              <a:rPr lang="de-DE" sz="1800" dirty="0">
                <a:solidFill>
                  <a:srgbClr val="006C31"/>
                </a:solidFill>
                <a:latin typeface="Arial" pitchFamily="34" charset="0"/>
              </a:rPr>
              <a:t>für den Wissenserwerbe stärker zu honorieren.</a:t>
            </a:r>
          </a:p>
          <a:p>
            <a:pPr marL="355600" lvl="0" indent="-355600">
              <a:buFont typeface="Arial" pitchFamily="34" charset="0"/>
              <a:buChar char="•"/>
            </a:pPr>
            <a:r>
              <a:rPr lang="de-DE" sz="1800" dirty="0">
                <a:solidFill>
                  <a:srgbClr val="006C31"/>
                </a:solidFill>
                <a:latin typeface="Arial" pitchFamily="34" charset="0"/>
              </a:rPr>
              <a:t>Im Rahmen informellen Lernens erwerben wir Fähigkeiten und Fertigkeiten außerhalb von Institutionen, die ausschließlich für das Lehren geschaffen wurden.</a:t>
            </a:r>
          </a:p>
          <a:p>
            <a:pPr marL="355600" lvl="0" indent="-355600">
              <a:buFont typeface="Arial" pitchFamily="34" charset="0"/>
              <a:buChar char="•"/>
            </a:pPr>
            <a:r>
              <a:rPr lang="de-DE" sz="1800" dirty="0">
                <a:solidFill>
                  <a:srgbClr val="006C31"/>
                </a:solidFill>
                <a:latin typeface="Arial" pitchFamily="34" charset="0"/>
              </a:rPr>
              <a:t>Informelles Lernen ist selbstinitiiert, selbstbestimmt und handlungsbezogen.</a:t>
            </a:r>
          </a:p>
          <a:p>
            <a:pPr marL="355600" lvl="0" indent="-355600">
              <a:buFont typeface="Arial" pitchFamily="34" charset="0"/>
              <a:buChar char="•"/>
            </a:pPr>
            <a:r>
              <a:rPr lang="de-DE" sz="1800" dirty="0">
                <a:solidFill>
                  <a:srgbClr val="006C31"/>
                </a:solidFill>
                <a:latin typeface="Arial" pitchFamily="34" charset="0"/>
              </a:rPr>
              <a:t>Jacques Delors – ehemaliger Präsident der Europäischen Kommission – unterscheidet vier Säulen des Wissens (Learning – </a:t>
            </a:r>
            <a:r>
              <a:rPr lang="de-DE" sz="1800" dirty="0" err="1">
                <a:solidFill>
                  <a:srgbClr val="006C31"/>
                </a:solidFill>
                <a:latin typeface="Arial" pitchFamily="34" charset="0"/>
              </a:rPr>
              <a:t>the</a:t>
            </a:r>
            <a:r>
              <a:rPr lang="de-DE" sz="1800" dirty="0">
                <a:solidFill>
                  <a:srgbClr val="006C31"/>
                </a:solidFill>
                <a:latin typeface="Arial" pitchFamily="34" charset="0"/>
              </a:rPr>
              <a:t> </a:t>
            </a:r>
            <a:r>
              <a:rPr lang="de-DE" sz="1800" dirty="0" err="1">
                <a:solidFill>
                  <a:srgbClr val="006C31"/>
                </a:solidFill>
                <a:latin typeface="Arial" pitchFamily="34" charset="0"/>
              </a:rPr>
              <a:t>Treasure</a:t>
            </a:r>
            <a:r>
              <a:rPr lang="de-DE" sz="1800" dirty="0">
                <a:solidFill>
                  <a:srgbClr val="006C31"/>
                </a:solidFill>
                <a:latin typeface="Arial" pitchFamily="34" charset="0"/>
              </a:rPr>
              <a:t> </a:t>
            </a:r>
            <a:r>
              <a:rPr lang="de-DE" sz="1800" dirty="0" err="1">
                <a:solidFill>
                  <a:srgbClr val="006C31"/>
                </a:solidFill>
                <a:latin typeface="Arial" pitchFamily="34" charset="0"/>
              </a:rPr>
              <a:t>within</a:t>
            </a:r>
            <a:r>
              <a:rPr lang="de-DE" sz="1800" dirty="0">
                <a:solidFill>
                  <a:srgbClr val="006C31"/>
                </a:solidFill>
                <a:latin typeface="Arial" pitchFamily="34" charset="0"/>
              </a:rPr>
              <a:t>, 1996):</a:t>
            </a:r>
          </a:p>
        </p:txBody>
      </p:sp>
      <p:graphicFrame>
        <p:nvGraphicFramePr>
          <p:cNvPr id="11" name="Tabelle 10"/>
          <p:cNvGraphicFramePr>
            <a:graphicFrameLocks noGrp="1"/>
          </p:cNvGraphicFramePr>
          <p:nvPr>
            <p:extLst>
              <p:ext uri="{D42A27DB-BD31-4B8C-83A1-F6EECF244321}">
                <p14:modId xmlns:p14="http://schemas.microsoft.com/office/powerpoint/2010/main" val="667446266"/>
              </p:ext>
            </p:extLst>
          </p:nvPr>
        </p:nvGraphicFramePr>
        <p:xfrm>
          <a:off x="107504" y="4293096"/>
          <a:ext cx="8712968" cy="1920240"/>
        </p:xfrm>
        <a:graphic>
          <a:graphicData uri="http://schemas.openxmlformats.org/drawingml/2006/table">
            <a:tbl>
              <a:tblPr/>
              <a:tblGrid>
                <a:gridCol w="2880320">
                  <a:extLst>
                    <a:ext uri="{9D8B030D-6E8A-4147-A177-3AD203B41FA5}">
                      <a16:colId xmlns:a16="http://schemas.microsoft.com/office/drawing/2014/main" val="20000"/>
                    </a:ext>
                  </a:extLst>
                </a:gridCol>
                <a:gridCol w="2241475">
                  <a:extLst>
                    <a:ext uri="{9D8B030D-6E8A-4147-A177-3AD203B41FA5}">
                      <a16:colId xmlns:a16="http://schemas.microsoft.com/office/drawing/2014/main" val="20001"/>
                    </a:ext>
                  </a:extLst>
                </a:gridCol>
                <a:gridCol w="3591173">
                  <a:extLst>
                    <a:ext uri="{9D8B030D-6E8A-4147-A177-3AD203B41FA5}">
                      <a16:colId xmlns:a16="http://schemas.microsoft.com/office/drawing/2014/main" val="20002"/>
                    </a:ext>
                  </a:extLst>
                </a:gridCol>
              </a:tblGrid>
              <a:tr h="257172">
                <a:tc>
                  <a:txBody>
                    <a:bodyPr/>
                    <a:lstStyle/>
                    <a:p>
                      <a:pPr marL="355600" lvl="0" indent="-355600" algn="ctr" rtl="0" fontAlgn="base">
                        <a:spcBef>
                          <a:spcPct val="0"/>
                        </a:spcBef>
                        <a:spcAft>
                          <a:spcPct val="0"/>
                        </a:spcAft>
                        <a:buFont typeface="Arial" pitchFamily="34" charset="0"/>
                        <a:buNone/>
                      </a:pPr>
                      <a:r>
                        <a:rPr lang="de-DE" sz="1800" b="1" kern="1200" dirty="0">
                          <a:solidFill>
                            <a:srgbClr val="006C31"/>
                          </a:solidFill>
                          <a:latin typeface="Arial" pitchFamily="34" charset="0"/>
                          <a:ea typeface="ＭＳ Ｐゴシック" pitchFamily="34" charset="-128"/>
                          <a:cs typeface="Arial" charset="0"/>
                        </a:rPr>
                        <a:t>Säule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0" lvl="0" indent="-355600" algn="ctr" rtl="0" fontAlgn="base">
                        <a:spcBef>
                          <a:spcPct val="0"/>
                        </a:spcBef>
                        <a:spcAft>
                          <a:spcPct val="0"/>
                        </a:spcAft>
                        <a:buFont typeface="Arial" pitchFamily="34" charset="0"/>
                        <a:buNone/>
                      </a:pPr>
                      <a:r>
                        <a:rPr lang="de-DE" sz="1800" b="1" kern="1200" dirty="0">
                          <a:solidFill>
                            <a:srgbClr val="006C31"/>
                          </a:solidFill>
                          <a:latin typeface="Arial" pitchFamily="34" charset="0"/>
                          <a:ea typeface="ＭＳ Ｐゴシック" pitchFamily="34" charset="-128"/>
                          <a:cs typeface="Arial" charset="0"/>
                        </a:rPr>
                        <a:t>Institution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0" lvl="0" indent="-355600" algn="ctr" rtl="0" fontAlgn="base">
                        <a:spcBef>
                          <a:spcPct val="0"/>
                        </a:spcBef>
                        <a:spcAft>
                          <a:spcPct val="0"/>
                        </a:spcAft>
                        <a:buFont typeface="Arial" pitchFamily="34" charset="0"/>
                        <a:buNone/>
                      </a:pPr>
                      <a:r>
                        <a:rPr lang="de-DE" sz="1800" b="1" kern="1200" dirty="0">
                          <a:solidFill>
                            <a:srgbClr val="006C31"/>
                          </a:solidFill>
                          <a:latin typeface="Arial" pitchFamily="34" charset="0"/>
                          <a:ea typeface="ＭＳ Ｐゴシック" pitchFamily="34" charset="-128"/>
                          <a:cs typeface="Arial" charset="0"/>
                        </a:rPr>
                        <a:t>Aufgabe / Ziel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7172">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Learning </a:t>
                      </a:r>
                      <a:r>
                        <a:rPr lang="de-DE" sz="1800" kern="1200" dirty="0" err="1">
                          <a:solidFill>
                            <a:srgbClr val="006C31"/>
                          </a:solidFill>
                          <a:latin typeface="Arial" pitchFamily="34" charset="0"/>
                          <a:ea typeface="ＭＳ Ｐゴシック" pitchFamily="34" charset="-128"/>
                          <a:cs typeface="Arial" charset="0"/>
                        </a:rPr>
                        <a:t>to</a:t>
                      </a:r>
                      <a:r>
                        <a:rPr lang="de-DE" sz="1800" kern="1200" dirty="0">
                          <a:solidFill>
                            <a:srgbClr val="006C31"/>
                          </a:solidFill>
                          <a:latin typeface="Arial" pitchFamily="34" charset="0"/>
                          <a:ea typeface="ＭＳ Ｐゴシック" pitchFamily="34" charset="-128"/>
                          <a:cs typeface="Arial" charset="0"/>
                        </a:rPr>
                        <a:t> </a:t>
                      </a:r>
                      <a:r>
                        <a:rPr lang="de-DE" sz="1800" kern="1200" dirty="0" err="1">
                          <a:solidFill>
                            <a:srgbClr val="006C31"/>
                          </a:solidFill>
                          <a:latin typeface="Arial" pitchFamily="34" charset="0"/>
                          <a:ea typeface="ＭＳ Ｐゴシック" pitchFamily="34" charset="-128"/>
                          <a:cs typeface="Arial" charset="0"/>
                        </a:rPr>
                        <a:t>know</a:t>
                      </a:r>
                      <a:endParaRPr lang="de-DE" sz="1800" kern="1200" dirty="0">
                        <a:solidFill>
                          <a:srgbClr val="006C31"/>
                        </a:solidFill>
                        <a:latin typeface="Arial" pitchFamily="34" charset="0"/>
                        <a:ea typeface="ＭＳ Ｐゴシック" pitchFamily="34" charset="-128"/>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rtl="0" fontAlgn="base">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Schule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rtl="0" fontAlgn="base">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Formales Lernen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7172">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Learning </a:t>
                      </a:r>
                      <a:r>
                        <a:rPr lang="de-DE" sz="1800" kern="1200" dirty="0" err="1">
                          <a:solidFill>
                            <a:srgbClr val="006C31"/>
                          </a:solidFill>
                          <a:latin typeface="Arial" pitchFamily="34" charset="0"/>
                          <a:ea typeface="ＭＳ Ｐゴシック" pitchFamily="34" charset="-128"/>
                          <a:cs typeface="Arial" charset="0"/>
                        </a:rPr>
                        <a:t>to</a:t>
                      </a:r>
                      <a:r>
                        <a:rPr lang="de-DE" sz="1800" kern="1200" dirty="0">
                          <a:solidFill>
                            <a:srgbClr val="006C31"/>
                          </a:solidFill>
                          <a:latin typeface="Arial" pitchFamily="34" charset="0"/>
                          <a:ea typeface="ＭＳ Ｐゴシック" pitchFamily="34" charset="-128"/>
                          <a:cs typeface="Arial" charset="0"/>
                        </a:rPr>
                        <a:t> 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Arbeitsplatz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Qualifikation, Kompetenz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4343">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Learning to live together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Öffentlichkeit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Verständnis anderer Personen und Kulturen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4343">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Learning to 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Privatsphäre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0" lvl="0" indent="0" algn="l" defTabSz="914400" rtl="0" eaLnBrk="1" fontAlgn="base" latinLnBrk="0" hangingPunct="1">
                        <a:spcBef>
                          <a:spcPct val="0"/>
                        </a:spcBef>
                        <a:spcAft>
                          <a:spcPct val="0"/>
                        </a:spcAft>
                        <a:buFont typeface="Arial" pitchFamily="34" charset="0"/>
                        <a:buNone/>
                      </a:pPr>
                      <a:r>
                        <a:rPr lang="de-DE" sz="1800" kern="1200" dirty="0">
                          <a:solidFill>
                            <a:srgbClr val="006C31"/>
                          </a:solidFill>
                          <a:latin typeface="Arial" pitchFamily="34" charset="0"/>
                          <a:ea typeface="ＭＳ Ｐゴシック" pitchFamily="34" charset="-128"/>
                          <a:cs typeface="Arial" charset="0"/>
                        </a:rPr>
                        <a:t>Selbstwirksamkeit, Solidarität, Ästhetik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 name="Text Box 3"/>
          <p:cNvSpPr txBox="1">
            <a:spLocks noChangeArrowheads="1"/>
          </p:cNvSpPr>
          <p:nvPr/>
        </p:nvSpPr>
        <p:spPr bwMode="auto">
          <a:xfrm>
            <a:off x="2209800" y="304800"/>
            <a:ext cx="3581400" cy="584775"/>
          </a:xfrm>
          <a:prstGeom prst="rect">
            <a:avLst/>
          </a:prstGeom>
          <a:noFill/>
          <a:ln w="9525">
            <a:noFill/>
            <a:miter lim="800000"/>
            <a:headEnd/>
            <a:tailEnd/>
          </a:ln>
        </p:spPr>
        <p:txBody>
          <a:bodyPr>
            <a:spAutoFit/>
          </a:bodyPr>
          <a:lstStyle/>
          <a:p>
            <a:pPr algn="ctr"/>
            <a:r>
              <a:rPr lang="de-DE" sz="1600" b="1" dirty="0" err="1">
                <a:solidFill>
                  <a:srgbClr val="006C31"/>
                </a:solidFill>
              </a:rPr>
              <a:t>Connected</a:t>
            </a:r>
            <a:r>
              <a:rPr lang="de-DE" sz="1600" b="1" dirty="0">
                <a:solidFill>
                  <a:srgbClr val="006C31"/>
                </a:solidFill>
              </a:rPr>
              <a:t> Learning als eine Form des Lebenslangen Lernens</a:t>
            </a:r>
          </a:p>
        </p:txBody>
      </p:sp>
    </p:spTree>
    <p:extLst>
      <p:ext uri="{BB962C8B-B14F-4D97-AF65-F5344CB8AC3E}">
        <p14:creationId xmlns:p14="http://schemas.microsoft.com/office/powerpoint/2010/main" val="45520860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3</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00" name="Rectangle 2"/>
          <p:cNvSpPr>
            <a:spLocks noGrp="1" noChangeArrowheads="1"/>
          </p:cNvSpPr>
          <p:nvPr>
            <p:ph type="title"/>
          </p:nvPr>
        </p:nvSpPr>
        <p:spPr/>
        <p:txBody>
          <a:bodyPr/>
          <a:lstStyle/>
          <a:p>
            <a:pPr algn="ctr" eaLnBrk="1" hangingPunct="1"/>
            <a:r>
              <a:rPr lang="de-DE" sz="1800" dirty="0">
                <a:latin typeface="Arial" charset="0"/>
                <a:cs typeface="Arial" charset="0"/>
              </a:rPr>
              <a:t>Informelles  und formales Lernen</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pic>
        <p:nvPicPr>
          <p:cNvPr id="8" name="Picture 2" descr="standard"/>
          <p:cNvPicPr>
            <a:picLocks noChangeAspect="1" noChangeArrowheads="1"/>
          </p:cNvPicPr>
          <p:nvPr/>
        </p:nvPicPr>
        <p:blipFill>
          <a:blip r:embed="rId2" cstate="print"/>
          <a:srcRect/>
          <a:stretch>
            <a:fillRect/>
          </a:stretch>
        </p:blipFill>
        <p:spPr bwMode="auto">
          <a:xfrm>
            <a:off x="0" y="0"/>
            <a:ext cx="9144000" cy="6867525"/>
          </a:xfrm>
          <a:prstGeom prst="rect">
            <a:avLst/>
          </a:prstGeom>
          <a:noFill/>
          <a:ln w="9525">
            <a:noFill/>
            <a:miter lim="800000"/>
            <a:headEnd/>
            <a:tailEnd/>
          </a:ln>
        </p:spPr>
      </p:pic>
      <p:sp>
        <p:nvSpPr>
          <p:cNvPr id="9" name="Text Box 15"/>
          <p:cNvSpPr txBox="1">
            <a:spLocks noChangeArrowheads="1"/>
          </p:cNvSpPr>
          <p:nvPr/>
        </p:nvSpPr>
        <p:spPr bwMode="auto">
          <a:xfrm>
            <a:off x="92044" y="1214422"/>
            <a:ext cx="8909112" cy="1615827"/>
          </a:xfrm>
          <a:prstGeom prst="rect">
            <a:avLst/>
          </a:prstGeom>
          <a:noFill/>
          <a:ln w="9525">
            <a:solidFill>
              <a:srgbClr val="006C31"/>
            </a:solidFill>
            <a:miter lim="800000"/>
            <a:headEnd/>
            <a:tailEnd/>
          </a:ln>
        </p:spPr>
        <p:txBody>
          <a:bodyPr wrap="square">
            <a:spAutoFit/>
          </a:bodyPr>
          <a:lstStyle/>
          <a:p>
            <a:pPr eaLnBrk="1" hangingPunct="1">
              <a:spcBef>
                <a:spcPct val="50000"/>
              </a:spcBef>
            </a:pPr>
            <a:r>
              <a:rPr lang="de-DE" sz="1800" b="1" dirty="0" err="1">
                <a:solidFill>
                  <a:srgbClr val="006C31"/>
                </a:solidFill>
              </a:rPr>
              <a:t>Connected</a:t>
            </a:r>
            <a:r>
              <a:rPr lang="de-DE" sz="1800" b="1" dirty="0">
                <a:solidFill>
                  <a:srgbClr val="006C31"/>
                </a:solidFill>
              </a:rPr>
              <a:t> Learning möchte </a:t>
            </a:r>
            <a:r>
              <a:rPr lang="de-DE" sz="1800" b="1" dirty="0">
                <a:solidFill>
                  <a:srgbClr val="006C31"/>
                </a:solidFill>
                <a:latin typeface="Arial" pitchFamily="34" charset="0"/>
              </a:rPr>
              <a:t>das Lernen stärker mit dem Alltag verbinden.</a:t>
            </a:r>
          </a:p>
          <a:p>
            <a:pPr eaLnBrk="1" hangingPunct="1">
              <a:spcBef>
                <a:spcPct val="50000"/>
              </a:spcBef>
            </a:pPr>
            <a:endParaRPr lang="de-DE" sz="1800" b="1" dirty="0">
              <a:solidFill>
                <a:srgbClr val="006C31"/>
              </a:solidFill>
              <a:latin typeface="Arial" pitchFamily="34" charset="0"/>
            </a:endParaRPr>
          </a:p>
          <a:p>
            <a:pPr marL="355600" lvl="0" indent="-355600">
              <a:buFont typeface="Arial" pitchFamily="34" charset="0"/>
              <a:buChar char="•"/>
            </a:pPr>
            <a:r>
              <a:rPr lang="de-DE" sz="1800" dirty="0">
                <a:solidFill>
                  <a:srgbClr val="006C31"/>
                </a:solidFill>
                <a:latin typeface="Arial" pitchFamily="34" charset="0"/>
              </a:rPr>
              <a:t>bezogen auf die Themenstellungen und die persönlichen Interessen,</a:t>
            </a:r>
          </a:p>
          <a:p>
            <a:pPr marL="355600" lvl="0" indent="-355600">
              <a:buFont typeface="Arial" pitchFamily="34" charset="0"/>
              <a:buChar char="•"/>
            </a:pPr>
            <a:r>
              <a:rPr lang="de-DE" sz="1800" dirty="0">
                <a:solidFill>
                  <a:srgbClr val="006C31"/>
                </a:solidFill>
                <a:latin typeface="Arial" pitchFamily="34" charset="0"/>
              </a:rPr>
              <a:t>bezogen auf Freunde und Freundeskreis,</a:t>
            </a:r>
          </a:p>
          <a:p>
            <a:pPr marL="355600" lvl="0" indent="-355600">
              <a:buFont typeface="Arial" pitchFamily="34" charset="0"/>
              <a:buChar char="•"/>
            </a:pPr>
            <a:r>
              <a:rPr lang="de-DE" sz="1800" dirty="0">
                <a:solidFill>
                  <a:srgbClr val="006C31"/>
                </a:solidFill>
                <a:latin typeface="Arial" pitchFamily="34" charset="0"/>
              </a:rPr>
              <a:t>bezogen auf das eigene Engagement und die persönliche Einbindung.</a:t>
            </a:r>
          </a:p>
        </p:txBody>
      </p:sp>
      <p:sp>
        <p:nvSpPr>
          <p:cNvPr id="10" name="Text Box 17"/>
          <p:cNvSpPr txBox="1">
            <a:spLocks noChangeArrowheads="1"/>
          </p:cNvSpPr>
          <p:nvPr/>
        </p:nvSpPr>
        <p:spPr bwMode="auto">
          <a:xfrm>
            <a:off x="92044" y="3017646"/>
            <a:ext cx="8886856" cy="923330"/>
          </a:xfrm>
          <a:prstGeom prst="rect">
            <a:avLst/>
          </a:prstGeom>
          <a:noFill/>
          <a:ln w="9525">
            <a:solidFill>
              <a:srgbClr val="006C31"/>
            </a:solidFill>
            <a:miter lim="800000"/>
            <a:headEnd/>
            <a:tailEnd/>
          </a:ln>
        </p:spPr>
        <p:txBody>
          <a:bodyPr wrap="square">
            <a:spAutoFit/>
          </a:bodyPr>
          <a:lstStyle/>
          <a:p>
            <a:pPr marL="85725" eaLnBrk="1" hangingPunct="1">
              <a:spcBef>
                <a:spcPct val="50000"/>
              </a:spcBef>
              <a:defRPr/>
            </a:pPr>
            <a:r>
              <a:rPr lang="de-DE" sz="1800" b="1" dirty="0">
                <a:solidFill>
                  <a:srgbClr val="006C31"/>
                </a:solidFill>
                <a:latin typeface="Arial" pitchFamily="34" charset="0"/>
              </a:rPr>
              <a:t>Dadurch sollten auch Personen, die dem Lernen und der Bildung distanzierter gegenüberstehen oder die weniger Gelegenheit hatten, daran teilzunehmen, angesprochen werden.</a:t>
            </a:r>
          </a:p>
        </p:txBody>
      </p:sp>
      <p:sp>
        <p:nvSpPr>
          <p:cNvPr id="12" name="Text Box 3"/>
          <p:cNvSpPr txBox="1">
            <a:spLocks noChangeArrowheads="1"/>
          </p:cNvSpPr>
          <p:nvPr/>
        </p:nvSpPr>
        <p:spPr bwMode="auto">
          <a:xfrm>
            <a:off x="2209800" y="304800"/>
            <a:ext cx="3581400" cy="584775"/>
          </a:xfrm>
          <a:prstGeom prst="rect">
            <a:avLst/>
          </a:prstGeom>
          <a:noFill/>
          <a:ln w="9525">
            <a:noFill/>
            <a:miter lim="800000"/>
            <a:headEnd/>
            <a:tailEnd/>
          </a:ln>
        </p:spPr>
        <p:txBody>
          <a:bodyPr>
            <a:spAutoFit/>
          </a:bodyPr>
          <a:lstStyle/>
          <a:p>
            <a:pPr algn="ctr"/>
            <a:r>
              <a:rPr lang="de-DE" sz="1600" b="1" dirty="0">
                <a:solidFill>
                  <a:srgbClr val="006C31"/>
                </a:solidFill>
              </a:rPr>
              <a:t>Wie passt </a:t>
            </a:r>
            <a:r>
              <a:rPr lang="de-DE" sz="1600" b="1" dirty="0" err="1">
                <a:solidFill>
                  <a:srgbClr val="006C31"/>
                </a:solidFill>
              </a:rPr>
              <a:t>Connected</a:t>
            </a:r>
            <a:r>
              <a:rPr lang="de-DE" sz="1600" b="1" dirty="0">
                <a:solidFill>
                  <a:srgbClr val="006C31"/>
                </a:solidFill>
              </a:rPr>
              <a:t> Learning zum Lebenslangen Lernen?</a:t>
            </a:r>
          </a:p>
        </p:txBody>
      </p:sp>
      <p:sp>
        <p:nvSpPr>
          <p:cNvPr id="14" name="Text Box 15"/>
          <p:cNvSpPr txBox="1">
            <a:spLocks noChangeArrowheads="1"/>
          </p:cNvSpPr>
          <p:nvPr/>
        </p:nvSpPr>
        <p:spPr bwMode="auto">
          <a:xfrm>
            <a:off x="107504" y="4294837"/>
            <a:ext cx="8909112" cy="1200329"/>
          </a:xfrm>
          <a:prstGeom prst="rect">
            <a:avLst/>
          </a:prstGeom>
          <a:noFill/>
          <a:ln w="9525">
            <a:solidFill>
              <a:srgbClr val="006C31"/>
            </a:solidFill>
            <a:miter lim="800000"/>
            <a:headEnd/>
            <a:tailEnd/>
          </a:ln>
        </p:spPr>
        <p:txBody>
          <a:bodyPr wrap="square">
            <a:spAutoFit/>
          </a:bodyPr>
          <a:lstStyle/>
          <a:p>
            <a:pPr lvl="0"/>
            <a:r>
              <a:rPr lang="de-DE" sz="1800" dirty="0">
                <a:solidFill>
                  <a:srgbClr val="006C31"/>
                </a:solidFill>
                <a:latin typeface="Arial" pitchFamily="34" charset="0"/>
              </a:rPr>
              <a:t>Dabei will ‚</a:t>
            </a:r>
            <a:r>
              <a:rPr lang="de-DE" sz="1800" dirty="0" err="1">
                <a:solidFill>
                  <a:srgbClr val="006C31"/>
                </a:solidFill>
                <a:latin typeface="Arial" pitchFamily="34" charset="0"/>
              </a:rPr>
              <a:t>Connected</a:t>
            </a:r>
            <a:r>
              <a:rPr lang="de-DE" sz="1800" dirty="0">
                <a:solidFill>
                  <a:srgbClr val="006C31"/>
                </a:solidFill>
                <a:latin typeface="Arial" pitchFamily="34" charset="0"/>
              </a:rPr>
              <a:t> Learning‘ vor allem die Möglichkeiten des digital gestützten Lehrens und Lernens nutzen sowie die sozialen Netzwerke im Internet. Es geht nicht nur darum, informelle Lernprozesse zu initiieren, sondern auch darum, die vier Säulen des Lernens miteinander zu verbinden.</a:t>
            </a:r>
          </a:p>
        </p:txBody>
      </p:sp>
    </p:spTree>
    <p:extLst>
      <p:ext uri="{BB962C8B-B14F-4D97-AF65-F5344CB8AC3E}">
        <p14:creationId xmlns:p14="http://schemas.microsoft.com/office/powerpoint/2010/main" val="88588241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4</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sp>
        <p:nvSpPr>
          <p:cNvPr id="14" name="Rectangle 2"/>
          <p:cNvSpPr>
            <a:spLocks noGrp="1" noChangeArrowheads="1"/>
          </p:cNvSpPr>
          <p:nvPr>
            <p:ph type="title"/>
          </p:nvPr>
        </p:nvSpPr>
        <p:spPr>
          <a:xfrm>
            <a:off x="2123728" y="476672"/>
            <a:ext cx="3941762" cy="457200"/>
          </a:xfrm>
        </p:spPr>
        <p:txBody>
          <a:bodyPr/>
          <a:lstStyle/>
          <a:p>
            <a:pPr algn="ctr" eaLnBrk="1" hangingPunct="1"/>
            <a:r>
              <a:rPr lang="de-DE" sz="1800" dirty="0">
                <a:latin typeface="Arial" pitchFamily="34" charset="0"/>
                <a:cs typeface="Arial" pitchFamily="34" charset="0"/>
              </a:rPr>
              <a:t>Prinzipien von </a:t>
            </a:r>
            <a:r>
              <a:rPr lang="de-DE" sz="1800" dirty="0" err="1">
                <a:latin typeface="Arial" pitchFamily="34" charset="0"/>
                <a:cs typeface="Arial" pitchFamily="34" charset="0"/>
              </a:rPr>
              <a:t>Connected</a:t>
            </a:r>
            <a:r>
              <a:rPr lang="de-DE" sz="1800" dirty="0">
                <a:latin typeface="Arial" pitchFamily="34" charset="0"/>
                <a:cs typeface="Arial" pitchFamily="34" charset="0"/>
              </a:rPr>
              <a:t> Learning</a:t>
            </a:r>
          </a:p>
        </p:txBody>
      </p:sp>
      <p:sp>
        <p:nvSpPr>
          <p:cNvPr id="2" name="Textfeld 1"/>
          <p:cNvSpPr txBox="1"/>
          <p:nvPr/>
        </p:nvSpPr>
        <p:spPr>
          <a:xfrm>
            <a:off x="467544" y="1556792"/>
            <a:ext cx="3960440" cy="1446550"/>
          </a:xfrm>
          <a:prstGeom prst="rect">
            <a:avLst/>
          </a:prstGeom>
          <a:noFill/>
          <a:ln>
            <a:solidFill>
              <a:srgbClr val="006C30"/>
            </a:solidFill>
          </a:ln>
        </p:spPr>
        <p:txBody>
          <a:bodyPr wrap="square" rtlCol="0">
            <a:spAutoFit/>
          </a:bodyPr>
          <a:lstStyle/>
          <a:p>
            <a:pPr>
              <a:spcAft>
                <a:spcPts val="1200"/>
              </a:spcAft>
            </a:pPr>
            <a:r>
              <a:rPr lang="de-DE" sz="2400" b="1" dirty="0">
                <a:solidFill>
                  <a:srgbClr val="006C31"/>
                </a:solidFill>
                <a:latin typeface="Arial" pitchFamily="34" charset="0"/>
              </a:rPr>
              <a:t>Kontexte</a:t>
            </a:r>
          </a:p>
          <a:p>
            <a:pPr marL="285750" indent="-285750">
              <a:buFont typeface="Arial" panose="020B0604020202020204" pitchFamily="34" charset="0"/>
              <a:buChar char="•"/>
            </a:pPr>
            <a:r>
              <a:rPr lang="de-DE" sz="1800" dirty="0">
                <a:solidFill>
                  <a:srgbClr val="006C31"/>
                </a:solidFill>
                <a:latin typeface="Arial" pitchFamily="34" charset="0"/>
              </a:rPr>
              <a:t>Unterstützung von Freunden.</a:t>
            </a:r>
          </a:p>
          <a:p>
            <a:pPr marL="285750" indent="-285750">
              <a:buFont typeface="Arial" panose="020B0604020202020204" pitchFamily="34" charset="0"/>
              <a:buChar char="•"/>
            </a:pPr>
            <a:r>
              <a:rPr lang="de-DE" sz="1800" dirty="0">
                <a:solidFill>
                  <a:srgbClr val="006C31"/>
                </a:solidFill>
                <a:latin typeface="Arial" pitchFamily="34" charset="0"/>
              </a:rPr>
              <a:t>Interessengeleitet.</a:t>
            </a:r>
          </a:p>
          <a:p>
            <a:pPr marL="285750" indent="-285750">
              <a:buFont typeface="Arial" panose="020B0604020202020204" pitchFamily="34" charset="0"/>
              <a:buChar char="•"/>
            </a:pPr>
            <a:r>
              <a:rPr lang="de-DE" sz="1800" dirty="0">
                <a:solidFill>
                  <a:srgbClr val="006C31"/>
                </a:solidFill>
                <a:latin typeface="Arial" pitchFamily="34" charset="0"/>
              </a:rPr>
              <a:t>Anspruchsvolle Ziele.</a:t>
            </a:r>
          </a:p>
        </p:txBody>
      </p:sp>
      <p:sp>
        <p:nvSpPr>
          <p:cNvPr id="8" name="Textfeld 7"/>
          <p:cNvSpPr txBox="1"/>
          <p:nvPr/>
        </p:nvSpPr>
        <p:spPr>
          <a:xfrm>
            <a:off x="4644008" y="1556792"/>
            <a:ext cx="3960440" cy="1446550"/>
          </a:xfrm>
          <a:prstGeom prst="rect">
            <a:avLst/>
          </a:prstGeom>
          <a:noFill/>
          <a:ln>
            <a:solidFill>
              <a:srgbClr val="006C30"/>
            </a:solidFill>
          </a:ln>
        </p:spPr>
        <p:txBody>
          <a:bodyPr wrap="square" rtlCol="0">
            <a:spAutoFit/>
          </a:bodyPr>
          <a:lstStyle/>
          <a:p>
            <a:pPr>
              <a:spcAft>
                <a:spcPts val="1200"/>
              </a:spcAft>
            </a:pPr>
            <a:r>
              <a:rPr lang="de-DE" sz="2400" b="1" dirty="0">
                <a:solidFill>
                  <a:srgbClr val="006C31"/>
                </a:solidFill>
                <a:latin typeface="Arial" pitchFamily="34" charset="0"/>
              </a:rPr>
              <a:t>Eigenschaften</a:t>
            </a:r>
          </a:p>
          <a:p>
            <a:pPr marL="285750" indent="-285750">
              <a:buFont typeface="Arial" panose="020B0604020202020204" pitchFamily="34" charset="0"/>
              <a:buChar char="•"/>
            </a:pPr>
            <a:r>
              <a:rPr lang="de-DE" sz="1800" dirty="0">
                <a:solidFill>
                  <a:srgbClr val="006C31"/>
                </a:solidFill>
                <a:latin typeface="Arial" pitchFamily="34" charset="0"/>
              </a:rPr>
              <a:t>Auf Produkte ausgerichtet.</a:t>
            </a:r>
          </a:p>
          <a:p>
            <a:pPr marL="285750" indent="-285750">
              <a:buFont typeface="Arial" panose="020B0604020202020204" pitchFamily="34" charset="0"/>
              <a:buChar char="•"/>
            </a:pPr>
            <a:r>
              <a:rPr lang="de-DE" sz="1800" dirty="0">
                <a:solidFill>
                  <a:srgbClr val="006C31"/>
                </a:solidFill>
                <a:latin typeface="Arial" pitchFamily="34" charset="0"/>
              </a:rPr>
              <a:t>Gemeinsame Lernziele / -zwecke.</a:t>
            </a:r>
          </a:p>
          <a:p>
            <a:pPr marL="285750" indent="-285750">
              <a:buFont typeface="Arial" panose="020B0604020202020204" pitchFamily="34" charset="0"/>
              <a:buChar char="•"/>
            </a:pPr>
            <a:r>
              <a:rPr lang="de-DE" sz="1800" dirty="0">
                <a:solidFill>
                  <a:srgbClr val="006C31"/>
                </a:solidFill>
                <a:latin typeface="Arial" pitchFamily="34" charset="0"/>
              </a:rPr>
              <a:t>Offen und vernetzt</a:t>
            </a:r>
          </a:p>
        </p:txBody>
      </p:sp>
      <p:sp>
        <p:nvSpPr>
          <p:cNvPr id="9" name="Textfeld 8"/>
          <p:cNvSpPr txBox="1"/>
          <p:nvPr/>
        </p:nvSpPr>
        <p:spPr>
          <a:xfrm>
            <a:off x="467544" y="3501008"/>
            <a:ext cx="3960440" cy="2277547"/>
          </a:xfrm>
          <a:prstGeom prst="rect">
            <a:avLst/>
          </a:prstGeom>
          <a:noFill/>
          <a:ln>
            <a:solidFill>
              <a:srgbClr val="006C30"/>
            </a:solidFill>
          </a:ln>
        </p:spPr>
        <p:txBody>
          <a:bodyPr wrap="square" rtlCol="0">
            <a:spAutoFit/>
          </a:bodyPr>
          <a:lstStyle/>
          <a:p>
            <a:pPr>
              <a:spcAft>
                <a:spcPts val="1200"/>
              </a:spcAft>
            </a:pPr>
            <a:r>
              <a:rPr lang="de-DE" sz="2400" b="1" dirty="0">
                <a:solidFill>
                  <a:srgbClr val="006C31"/>
                </a:solidFill>
                <a:latin typeface="Arial" pitchFamily="34" charset="0"/>
              </a:rPr>
              <a:t>Prinzipien</a:t>
            </a:r>
          </a:p>
          <a:p>
            <a:pPr marL="285750" indent="-285750">
              <a:buFont typeface="Arial" panose="020B0604020202020204" pitchFamily="34" charset="0"/>
              <a:buChar char="•"/>
            </a:pPr>
            <a:r>
              <a:rPr lang="de-DE" sz="1800" dirty="0">
                <a:solidFill>
                  <a:srgbClr val="006C31"/>
                </a:solidFill>
                <a:latin typeface="Arial" pitchFamily="34" charset="0"/>
              </a:rPr>
              <a:t>Jeder kann mitmachen.</a:t>
            </a:r>
          </a:p>
          <a:p>
            <a:pPr marL="285750" indent="-285750">
              <a:buFont typeface="Arial" panose="020B0604020202020204" pitchFamily="34" charset="0"/>
              <a:buChar char="•"/>
            </a:pPr>
            <a:r>
              <a:rPr lang="de-DE" sz="1800" dirty="0">
                <a:solidFill>
                  <a:srgbClr val="006C31"/>
                </a:solidFill>
                <a:latin typeface="Arial" pitchFamily="34" charset="0"/>
              </a:rPr>
              <a:t>Lernen geschieht im Tun.</a:t>
            </a:r>
          </a:p>
          <a:p>
            <a:pPr marL="285750" indent="-285750">
              <a:buFont typeface="Arial" panose="020B0604020202020204" pitchFamily="34" charset="0"/>
              <a:buChar char="•"/>
            </a:pPr>
            <a:r>
              <a:rPr lang="de-DE" sz="1800" dirty="0">
                <a:solidFill>
                  <a:srgbClr val="006C31"/>
                </a:solidFill>
                <a:latin typeface="Arial" pitchFamily="34" charset="0"/>
              </a:rPr>
              <a:t>Lernen ist eine ständige Herausforderung.</a:t>
            </a:r>
          </a:p>
          <a:p>
            <a:pPr marL="285750" indent="-285750">
              <a:buFont typeface="Arial" panose="020B0604020202020204" pitchFamily="34" charset="0"/>
              <a:buChar char="•"/>
            </a:pPr>
            <a:r>
              <a:rPr lang="de-DE" sz="1800" dirty="0">
                <a:solidFill>
                  <a:srgbClr val="006C31"/>
                </a:solidFill>
                <a:latin typeface="Arial" pitchFamily="34" charset="0"/>
              </a:rPr>
              <a:t>Alles und alle sind miteinander verbunden.</a:t>
            </a:r>
          </a:p>
        </p:txBody>
      </p:sp>
      <p:sp>
        <p:nvSpPr>
          <p:cNvPr id="10" name="Textfeld 9"/>
          <p:cNvSpPr txBox="1"/>
          <p:nvPr/>
        </p:nvSpPr>
        <p:spPr>
          <a:xfrm>
            <a:off x="4644008" y="3501008"/>
            <a:ext cx="3960440" cy="2554545"/>
          </a:xfrm>
          <a:prstGeom prst="rect">
            <a:avLst/>
          </a:prstGeom>
          <a:noFill/>
          <a:ln>
            <a:solidFill>
              <a:srgbClr val="006C30"/>
            </a:solidFill>
          </a:ln>
        </p:spPr>
        <p:txBody>
          <a:bodyPr wrap="square" rtlCol="0">
            <a:spAutoFit/>
          </a:bodyPr>
          <a:lstStyle/>
          <a:p>
            <a:pPr>
              <a:spcAft>
                <a:spcPts val="1200"/>
              </a:spcAft>
            </a:pPr>
            <a:r>
              <a:rPr lang="de-DE" sz="2400" b="1" dirty="0">
                <a:solidFill>
                  <a:srgbClr val="006C31"/>
                </a:solidFill>
                <a:latin typeface="Arial" pitchFamily="34" charset="0"/>
              </a:rPr>
              <a:t>Neue Medien</a:t>
            </a:r>
          </a:p>
          <a:p>
            <a:pPr marL="285750" indent="-285750">
              <a:buFont typeface="Arial" panose="020B0604020202020204" pitchFamily="34" charset="0"/>
              <a:buChar char="•"/>
            </a:pPr>
            <a:r>
              <a:rPr lang="de-DE" sz="1800" dirty="0">
                <a:solidFill>
                  <a:srgbClr val="006C31"/>
                </a:solidFill>
                <a:latin typeface="Arial" pitchFamily="34" charset="0"/>
              </a:rPr>
              <a:t>Förderung von direktem und um-fassenden Feedback.</a:t>
            </a:r>
          </a:p>
          <a:p>
            <a:pPr marL="285750" indent="-285750">
              <a:buFont typeface="Arial" panose="020B0604020202020204" pitchFamily="34" charset="0"/>
              <a:buChar char="•"/>
            </a:pPr>
            <a:r>
              <a:rPr lang="de-DE" sz="1800" dirty="0">
                <a:solidFill>
                  <a:srgbClr val="006C31"/>
                </a:solidFill>
                <a:latin typeface="Arial" pitchFamily="34" charset="0"/>
              </a:rPr>
              <a:t>Wachsender  Zugang zu Wissen und Erfahrungen.</a:t>
            </a:r>
          </a:p>
          <a:p>
            <a:pPr marL="285750" indent="-285750">
              <a:buFont typeface="Arial" panose="020B0604020202020204" pitchFamily="34" charset="0"/>
              <a:buChar char="•"/>
            </a:pPr>
            <a:r>
              <a:rPr lang="de-DE" sz="1800" dirty="0">
                <a:solidFill>
                  <a:srgbClr val="006C31"/>
                </a:solidFill>
                <a:latin typeface="Arial" pitchFamily="34" charset="0"/>
              </a:rPr>
              <a:t>Wachsende (soziale) </a:t>
            </a:r>
            <a:r>
              <a:rPr lang="de-DE" sz="1800" dirty="0" err="1">
                <a:solidFill>
                  <a:srgbClr val="006C31"/>
                </a:solidFill>
                <a:latin typeface="Arial" pitchFamily="34" charset="0"/>
              </a:rPr>
              <a:t>Unterstüt-zung</a:t>
            </a:r>
            <a:r>
              <a:rPr lang="de-DE" sz="1800" dirty="0">
                <a:solidFill>
                  <a:srgbClr val="006C31"/>
                </a:solidFill>
                <a:latin typeface="Arial" pitchFamily="34" charset="0"/>
              </a:rPr>
              <a:t> eigener Interessen.</a:t>
            </a:r>
          </a:p>
          <a:p>
            <a:pPr marL="285750" indent="-285750">
              <a:buFont typeface="Arial" panose="020B0604020202020204" pitchFamily="34" charset="0"/>
              <a:buChar char="•"/>
            </a:pPr>
            <a:r>
              <a:rPr lang="de-DE" sz="1800" dirty="0">
                <a:solidFill>
                  <a:srgbClr val="006C31"/>
                </a:solidFill>
                <a:latin typeface="Arial" pitchFamily="34" charset="0"/>
              </a:rPr>
              <a:t>Größere Diversität der Lernenden.</a:t>
            </a:r>
          </a:p>
        </p:txBody>
      </p:sp>
    </p:spTree>
    <p:extLst>
      <p:ext uri="{BB962C8B-B14F-4D97-AF65-F5344CB8AC3E}">
        <p14:creationId xmlns:p14="http://schemas.microsoft.com/office/powerpoint/2010/main" val="419915608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p>
            <a:r>
              <a:rPr lang="de-DE">
                <a:latin typeface="Arial" charset="0"/>
                <a:ea typeface="ＭＳ Ｐゴシック" pitchFamily="-12" charset="-128"/>
                <a:cs typeface="Arial" charset="0"/>
              </a:rPr>
              <a:t># </a:t>
            </a:r>
            <a:fld id="{81F6690D-F45A-4104-9CE1-7B2EEFADC41F}" type="slidenum">
              <a:rPr lang="de-DE" smtClean="0">
                <a:latin typeface="Arial" charset="0"/>
                <a:ea typeface="ＭＳ Ｐゴシック" pitchFamily="-12" charset="-128"/>
                <a:cs typeface="Arial" charset="0"/>
              </a:rPr>
              <a:pPr/>
              <a:t>5</a:t>
            </a:fld>
            <a:endParaRPr lang="de-DE">
              <a:latin typeface="Arial" charset="0"/>
              <a:ea typeface="ＭＳ Ｐゴシック" pitchFamily="-12" charset="-128"/>
              <a:cs typeface="Arial" charset="0"/>
            </a:endParaRPr>
          </a:p>
        </p:txBody>
      </p:sp>
      <p:sp>
        <p:nvSpPr>
          <p:cNvPr id="4099" name="Fußzeilenplatzhalter 5"/>
          <p:cNvSpPr>
            <a:spLocks noGrp="1"/>
          </p:cNvSpPr>
          <p:nvPr>
            <p:ph type="ftr" sz="quarter" idx="12"/>
          </p:nvPr>
        </p:nvSpPr>
        <p:spPr>
          <a:noFill/>
        </p:spPr>
        <p:txBody>
          <a:bodyPr/>
          <a:lstStyle/>
          <a:p>
            <a:r>
              <a:rPr lang="de-DE">
                <a:latin typeface="Arial" charset="0"/>
                <a:ea typeface="ＭＳ Ｐゴシック" pitchFamily="-12" charset="-128"/>
                <a:cs typeface="Arial" charset="0"/>
              </a:rPr>
              <a:t>Prof. Dr. Thomas Eckert</a:t>
            </a:r>
          </a:p>
        </p:txBody>
      </p:sp>
      <p:sp>
        <p:nvSpPr>
          <p:cNvPr id="4124" name="Line 239"/>
          <p:cNvSpPr>
            <a:spLocks noChangeShapeType="1"/>
          </p:cNvSpPr>
          <p:nvPr/>
        </p:nvSpPr>
        <p:spPr bwMode="auto">
          <a:xfrm>
            <a:off x="6948488" y="2205038"/>
            <a:ext cx="0" cy="0"/>
          </a:xfrm>
          <a:prstGeom prst="line">
            <a:avLst/>
          </a:prstGeom>
          <a:noFill/>
          <a:ln w="9525">
            <a:noFill/>
            <a:round/>
            <a:headEnd/>
            <a:tailEnd/>
          </a:ln>
        </p:spPr>
        <p:txBody>
          <a:bodyPr/>
          <a:lstStyle/>
          <a:p>
            <a:endParaRPr lang="de-DE"/>
          </a:p>
        </p:txBody>
      </p:sp>
      <p:sp>
        <p:nvSpPr>
          <p:cNvPr id="13" name="Rectangle 3"/>
          <p:cNvSpPr>
            <a:spLocks noChangeArrowheads="1"/>
          </p:cNvSpPr>
          <p:nvPr/>
        </p:nvSpPr>
        <p:spPr bwMode="auto">
          <a:xfrm>
            <a:off x="214282" y="1214422"/>
            <a:ext cx="8785225" cy="5160065"/>
          </a:xfrm>
          <a:prstGeom prst="rect">
            <a:avLst/>
          </a:prstGeom>
          <a:noFill/>
          <a:ln w="9525">
            <a:noFill/>
            <a:miter lim="800000"/>
            <a:headEnd/>
            <a:tailEnd/>
          </a:ln>
        </p:spPr>
        <p:txBody>
          <a:bodyPr/>
          <a:lstStyle/>
          <a:p>
            <a:pPr marL="109537">
              <a:lnSpc>
                <a:spcPct val="90000"/>
              </a:lnSpc>
              <a:spcBef>
                <a:spcPct val="20000"/>
              </a:spcBef>
              <a:spcAft>
                <a:spcPts val="1200"/>
              </a:spcAft>
            </a:pPr>
            <a:r>
              <a:rPr lang="de-DE" sz="2400" b="1" dirty="0">
                <a:solidFill>
                  <a:srgbClr val="006C30"/>
                </a:solidFill>
                <a:latin typeface="Arial" pitchFamily="34" charset="0"/>
                <a:ea typeface="+mj-ea"/>
                <a:cs typeface="Arial" pitchFamily="34" charset="0"/>
              </a:rPr>
              <a:t>https://www.muenchen.educities.eu/</a:t>
            </a:r>
            <a:endParaRPr lang="de-DE" sz="1800" dirty="0">
              <a:solidFill>
                <a:srgbClr val="006C30"/>
              </a:solidFill>
              <a:latin typeface="Arial" pitchFamily="34" charset="0"/>
              <a:ea typeface="+mj-ea"/>
              <a:cs typeface="Arial" pitchFamily="34" charset="0"/>
            </a:endParaRPr>
          </a:p>
        </p:txBody>
      </p:sp>
      <p:sp>
        <p:nvSpPr>
          <p:cNvPr id="14" name="Rectangle 2"/>
          <p:cNvSpPr>
            <a:spLocks noGrp="1" noChangeArrowheads="1"/>
          </p:cNvSpPr>
          <p:nvPr>
            <p:ph type="title"/>
          </p:nvPr>
        </p:nvSpPr>
        <p:spPr>
          <a:xfrm>
            <a:off x="2123728" y="476672"/>
            <a:ext cx="3941762" cy="457200"/>
          </a:xfrm>
        </p:spPr>
        <p:txBody>
          <a:bodyPr/>
          <a:lstStyle/>
          <a:p>
            <a:pPr algn="ctr" eaLnBrk="1" hangingPunct="1"/>
            <a:r>
              <a:rPr lang="de-DE" sz="1800" dirty="0">
                <a:latin typeface="Arial" pitchFamily="34" charset="0"/>
                <a:cs typeface="Arial" pitchFamily="34" charset="0"/>
              </a:rPr>
              <a:t>Umsetzung</a:t>
            </a:r>
          </a:p>
        </p:txBody>
      </p:sp>
      <p:pic>
        <p:nvPicPr>
          <p:cNvPr id="2" name="Grafik 1"/>
          <p:cNvPicPr>
            <a:picLocks noChangeAspect="1"/>
          </p:cNvPicPr>
          <p:nvPr/>
        </p:nvPicPr>
        <p:blipFill>
          <a:blip r:embed="rId2"/>
          <a:stretch>
            <a:fillRect/>
          </a:stretch>
        </p:blipFill>
        <p:spPr>
          <a:xfrm>
            <a:off x="214281" y="1988840"/>
            <a:ext cx="8604843" cy="4302422"/>
          </a:xfrm>
          <a:prstGeom prst="rect">
            <a:avLst/>
          </a:prstGeom>
        </p:spPr>
      </p:pic>
    </p:spTree>
    <p:extLst>
      <p:ext uri="{BB962C8B-B14F-4D97-AF65-F5344CB8AC3E}">
        <p14:creationId xmlns:p14="http://schemas.microsoft.com/office/powerpoint/2010/main" val="2229499310"/>
      </p:ext>
    </p:extLst>
  </p:cSld>
  <p:clrMapOvr>
    <a:masterClrMapping/>
  </p:clrMapOvr>
  <p:transition spd="med">
    <p:fade/>
  </p:transition>
</p:sld>
</file>

<file path=ppt/theme/theme1.xml><?xml version="1.0" encoding="utf-8"?>
<a:theme xmlns:a="http://schemas.openxmlformats.org/drawingml/2006/main" name="Praesentation_lmu_aktuell">
  <a:themeElements>
    <a:clrScheme name="">
      <a:dk1>
        <a:srgbClr val="000000"/>
      </a:dk1>
      <a:lt1>
        <a:srgbClr val="FFFFFF"/>
      </a:lt1>
      <a:dk2>
        <a:srgbClr val="4C4C4C"/>
      </a:dk2>
      <a:lt2>
        <a:srgbClr val="808080"/>
      </a:lt2>
      <a:accent1>
        <a:srgbClr val="FFCC00"/>
      </a:accent1>
      <a:accent2>
        <a:srgbClr val="FF990F"/>
      </a:accent2>
      <a:accent3>
        <a:srgbClr val="FFFFFF"/>
      </a:accent3>
      <a:accent4>
        <a:srgbClr val="000000"/>
      </a:accent4>
      <a:accent5>
        <a:srgbClr val="FFE2AA"/>
      </a:accent5>
      <a:accent6>
        <a:srgbClr val="E78A0C"/>
      </a:accent6>
      <a:hlink>
        <a:srgbClr val="009900"/>
      </a:hlink>
      <a:folHlink>
        <a:srgbClr val="99CC00"/>
      </a:folHlink>
    </a:clrScheme>
    <a:fontScheme name="Praesentation_lmu_aktuell">
      <a:majorFont>
        <a:latin typeface="LMU CompatilFact"/>
        <a:ea typeface=""/>
        <a:cs typeface=""/>
      </a:majorFont>
      <a:minorFont>
        <a:latin typeface="LMU CompatilFac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LMU CompatilFact" pitchFamily="2" charset="0"/>
            <a:ea typeface="MS PGothic"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tx1"/>
            </a:solidFill>
            <a:effectLst/>
            <a:latin typeface="LMU CompatilFact" pitchFamily="2" charset="0"/>
            <a:ea typeface="MS PGothic" pitchFamily="34" charset="-128"/>
          </a:defRPr>
        </a:defPPr>
      </a:lstStyle>
    </a:lnDef>
  </a:objectDefaults>
  <a:extraClrSchemeLst>
    <a:extraClrScheme>
      <a:clrScheme name="Praesentation_lmu_aktue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esentation_lmu_aktue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esentation_lmu_aktue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esentation_lmu_aktue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esentation_lmu_aktue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esentation_lmu_aktue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esentation_lmu_aktuel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esentation_lmu_aktue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esentation_lmu_aktue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esentation_lmu_aktue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esentation_lmu_aktue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esentation_lmu_aktue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aesentation_lmu_aktuell 13">
        <a:dk1>
          <a:srgbClr val="000000"/>
        </a:dk1>
        <a:lt1>
          <a:srgbClr val="FFFFFF"/>
        </a:lt1>
        <a:dk2>
          <a:srgbClr val="4C4C4C"/>
        </a:dk2>
        <a:lt2>
          <a:srgbClr val="808080"/>
        </a:lt2>
        <a:accent1>
          <a:srgbClr val="FFCC00"/>
        </a:accent1>
        <a:accent2>
          <a:srgbClr val="FF9900"/>
        </a:accent2>
        <a:accent3>
          <a:srgbClr val="FFFFFF"/>
        </a:accent3>
        <a:accent4>
          <a:srgbClr val="000000"/>
        </a:accent4>
        <a:accent5>
          <a:srgbClr val="FFE2AA"/>
        </a:accent5>
        <a:accent6>
          <a:srgbClr val="E78A00"/>
        </a:accent6>
        <a:hlink>
          <a:srgbClr val="0099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master_ppt</Template>
  <TotalTime>0</TotalTime>
  <Words>516</Words>
  <Application>Microsoft Office PowerPoint</Application>
  <PresentationFormat>Bildschirmpräsentation (4:3)</PresentationFormat>
  <Paragraphs>65</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LMU CompatilFact</vt:lpstr>
      <vt:lpstr>Times</vt:lpstr>
      <vt:lpstr>Wingdings</vt:lpstr>
      <vt:lpstr>Praesentation_lmu_aktuell</vt:lpstr>
      <vt:lpstr>PowerPoint-Präsentation</vt:lpstr>
      <vt:lpstr>Informelles  und formales Lernen</vt:lpstr>
      <vt:lpstr>Informelles  und formales Lernen</vt:lpstr>
      <vt:lpstr>Prinzipien von Connected Learning</vt:lpstr>
      <vt:lpstr>Umsetzung</vt:lpstr>
    </vt:vector>
  </TitlesOfParts>
  <Company>bbm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Vortrag Carsten</dc:title>
  <dc:creator>bbm</dc:creator>
  <cp:lastModifiedBy>Randy</cp:lastModifiedBy>
  <cp:revision>348</cp:revision>
  <dcterms:created xsi:type="dcterms:W3CDTF">2005-08-04T13:10:27Z</dcterms:created>
  <dcterms:modified xsi:type="dcterms:W3CDTF">2021-09-08T11:54:19Z</dcterms:modified>
</cp:coreProperties>
</file>